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notesMasterIdLst>
    <p:notesMasterId r:id="rId167"/>
  </p:notesMasterIdLst>
  <p:sldIdLst>
    <p:sldId id="658" r:id="rId2"/>
    <p:sldId id="659" r:id="rId3"/>
    <p:sldId id="352" r:id="rId4"/>
    <p:sldId id="564" r:id="rId5"/>
    <p:sldId id="656" r:id="rId6"/>
    <p:sldId id="657" r:id="rId7"/>
    <p:sldId id="565" r:id="rId8"/>
    <p:sldId id="568" r:id="rId9"/>
    <p:sldId id="566" r:id="rId10"/>
    <p:sldId id="567" r:id="rId11"/>
    <p:sldId id="570" r:id="rId12"/>
    <p:sldId id="571" r:id="rId13"/>
    <p:sldId id="573" r:id="rId14"/>
    <p:sldId id="572" r:id="rId15"/>
    <p:sldId id="576" r:id="rId16"/>
    <p:sldId id="574" r:id="rId17"/>
    <p:sldId id="575" r:id="rId18"/>
    <p:sldId id="578" r:id="rId19"/>
    <p:sldId id="577" r:id="rId20"/>
    <p:sldId id="579" r:id="rId21"/>
    <p:sldId id="580" r:id="rId22"/>
    <p:sldId id="581" r:id="rId23"/>
    <p:sldId id="582" r:id="rId24"/>
    <p:sldId id="681" r:id="rId25"/>
    <p:sldId id="682" r:id="rId26"/>
    <p:sldId id="683" r:id="rId27"/>
    <p:sldId id="660" r:id="rId28"/>
    <p:sldId id="661" r:id="rId29"/>
    <p:sldId id="662" r:id="rId30"/>
    <p:sldId id="663" r:id="rId31"/>
    <p:sldId id="664" r:id="rId32"/>
    <p:sldId id="665" r:id="rId33"/>
    <p:sldId id="666" r:id="rId34"/>
    <p:sldId id="668" r:id="rId35"/>
    <p:sldId id="669" r:id="rId36"/>
    <p:sldId id="680" r:id="rId37"/>
    <p:sldId id="670" r:id="rId38"/>
    <p:sldId id="671" r:id="rId39"/>
    <p:sldId id="672" r:id="rId40"/>
    <p:sldId id="673" r:id="rId41"/>
    <p:sldId id="674" r:id="rId42"/>
    <p:sldId id="684" r:id="rId43"/>
    <p:sldId id="675" r:id="rId44"/>
    <p:sldId id="676" r:id="rId45"/>
    <p:sldId id="677" r:id="rId46"/>
    <p:sldId id="583" r:id="rId47"/>
    <p:sldId id="584" r:id="rId48"/>
    <p:sldId id="585" r:id="rId49"/>
    <p:sldId id="586" r:id="rId50"/>
    <p:sldId id="587" r:id="rId51"/>
    <p:sldId id="589" r:id="rId52"/>
    <p:sldId id="588" r:id="rId53"/>
    <p:sldId id="590" r:id="rId54"/>
    <p:sldId id="591" r:id="rId55"/>
    <p:sldId id="685" r:id="rId56"/>
    <p:sldId id="686" r:id="rId57"/>
    <p:sldId id="687" r:id="rId58"/>
    <p:sldId id="592" r:id="rId59"/>
    <p:sldId id="593" r:id="rId60"/>
    <p:sldId id="596" r:id="rId61"/>
    <p:sldId id="597" r:id="rId62"/>
    <p:sldId id="598" r:id="rId63"/>
    <p:sldId id="599" r:id="rId64"/>
    <p:sldId id="600" r:id="rId65"/>
    <p:sldId id="594" r:id="rId66"/>
    <p:sldId id="595" r:id="rId67"/>
    <p:sldId id="601" r:id="rId68"/>
    <p:sldId id="602" r:id="rId69"/>
    <p:sldId id="603" r:id="rId70"/>
    <p:sldId id="604" r:id="rId71"/>
    <p:sldId id="605" r:id="rId72"/>
    <p:sldId id="688" r:id="rId73"/>
    <p:sldId id="689" r:id="rId74"/>
    <p:sldId id="640" r:id="rId75"/>
    <p:sldId id="655" r:id="rId76"/>
    <p:sldId id="639" r:id="rId77"/>
    <p:sldId id="641" r:id="rId78"/>
    <p:sldId id="642" r:id="rId79"/>
    <p:sldId id="643" r:id="rId80"/>
    <p:sldId id="648" r:id="rId81"/>
    <p:sldId id="645" r:id="rId82"/>
    <p:sldId id="644" r:id="rId83"/>
    <p:sldId id="646" r:id="rId84"/>
    <p:sldId id="647" r:id="rId85"/>
    <p:sldId id="690" r:id="rId86"/>
    <p:sldId id="691" r:id="rId87"/>
    <p:sldId id="692" r:id="rId88"/>
    <p:sldId id="693" r:id="rId89"/>
    <p:sldId id="667" r:id="rId90"/>
    <p:sldId id="694" r:id="rId91"/>
    <p:sldId id="695" r:id="rId92"/>
    <p:sldId id="696" r:id="rId93"/>
    <p:sldId id="697" r:id="rId94"/>
    <p:sldId id="698" r:id="rId95"/>
    <p:sldId id="699" r:id="rId96"/>
    <p:sldId id="679" r:id="rId97"/>
    <p:sldId id="700" r:id="rId98"/>
    <p:sldId id="701" r:id="rId99"/>
    <p:sldId id="702" r:id="rId100"/>
    <p:sldId id="678" r:id="rId101"/>
    <p:sldId id="649" r:id="rId102"/>
    <p:sldId id="650" r:id="rId103"/>
    <p:sldId id="651" r:id="rId104"/>
    <p:sldId id="652" r:id="rId105"/>
    <p:sldId id="653" r:id="rId106"/>
    <p:sldId id="654" r:id="rId107"/>
    <p:sldId id="703" r:id="rId108"/>
    <p:sldId id="608" r:id="rId109"/>
    <p:sldId id="609" r:id="rId110"/>
    <p:sldId id="610" r:id="rId111"/>
    <p:sldId id="611" r:id="rId112"/>
    <p:sldId id="612" r:id="rId113"/>
    <p:sldId id="613" r:id="rId114"/>
    <p:sldId id="614" r:id="rId115"/>
    <p:sldId id="615" r:id="rId116"/>
    <p:sldId id="704" r:id="rId117"/>
    <p:sldId id="616" r:id="rId118"/>
    <p:sldId id="617" r:id="rId119"/>
    <p:sldId id="618" r:id="rId120"/>
    <p:sldId id="705" r:id="rId121"/>
    <p:sldId id="619" r:id="rId122"/>
    <p:sldId id="620" r:id="rId123"/>
    <p:sldId id="621" r:id="rId124"/>
    <p:sldId id="622" r:id="rId125"/>
    <p:sldId id="706" r:id="rId126"/>
    <p:sldId id="623" r:id="rId127"/>
    <p:sldId id="624" r:id="rId128"/>
    <p:sldId id="625" r:id="rId129"/>
    <p:sldId id="626" r:id="rId130"/>
    <p:sldId id="627" r:id="rId131"/>
    <p:sldId id="628" r:id="rId132"/>
    <p:sldId id="629" r:id="rId133"/>
    <p:sldId id="630" r:id="rId134"/>
    <p:sldId id="631" r:id="rId135"/>
    <p:sldId id="632" r:id="rId136"/>
    <p:sldId id="633" r:id="rId137"/>
    <p:sldId id="634" r:id="rId138"/>
    <p:sldId id="635" r:id="rId139"/>
    <p:sldId id="637" r:id="rId140"/>
    <p:sldId id="636" r:id="rId141"/>
    <p:sldId id="638" r:id="rId142"/>
    <p:sldId id="707" r:id="rId143"/>
    <p:sldId id="708" r:id="rId144"/>
    <p:sldId id="709" r:id="rId145"/>
    <p:sldId id="710" r:id="rId146"/>
    <p:sldId id="711" r:id="rId147"/>
    <p:sldId id="712" r:id="rId148"/>
    <p:sldId id="713" r:id="rId149"/>
    <p:sldId id="714" r:id="rId150"/>
    <p:sldId id="715" r:id="rId151"/>
    <p:sldId id="716" r:id="rId152"/>
    <p:sldId id="717" r:id="rId153"/>
    <p:sldId id="718" r:id="rId154"/>
    <p:sldId id="719" r:id="rId155"/>
    <p:sldId id="720" r:id="rId156"/>
    <p:sldId id="256" r:id="rId157"/>
    <p:sldId id="257" r:id="rId158"/>
    <p:sldId id="258" r:id="rId159"/>
    <p:sldId id="259" r:id="rId160"/>
    <p:sldId id="260" r:id="rId161"/>
    <p:sldId id="261" r:id="rId162"/>
    <p:sldId id="262" r:id="rId163"/>
    <p:sldId id="263" r:id="rId164"/>
    <p:sldId id="264" r:id="rId165"/>
    <p:sldId id="265" r:id="rId1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E62967-C469-48FF-A1F7-7FF45B0C3B69}" v="7" dt="2023-11-11T01:01:59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27" autoAdjust="0"/>
    <p:restoredTop sz="94660"/>
  </p:normalViewPr>
  <p:slideViewPr>
    <p:cSldViewPr>
      <p:cViewPr varScale="1">
        <p:scale>
          <a:sx n="107" d="100"/>
          <a:sy n="107" d="100"/>
        </p:scale>
        <p:origin x="72" y="132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microsoft.com/office/2015/10/relationships/revisionInfo" Target="revisionInfo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9BDB1D-6D13-4F9B-9713-DA98CED08E90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175C-7C50-4112-8B09-9DDC513272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783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09404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2883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2619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22997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41412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5558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253963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93065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77304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428807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60633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510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01993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014451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015387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67851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297874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05341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1200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6736531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182084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711801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4058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720249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020241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57112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5267403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94148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99899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722973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70129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628147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1970218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45554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51246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72786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73426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035989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769909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835308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905341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274076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9963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21837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73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10297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85260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15511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745113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826917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2171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11886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9505437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733083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816BCB-0D52-8738-2F67-926187AC9F7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1C440D9C-A863-48C1-B524-50D4FA807AB5}" type="slidenum">
              <a:t>156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267A9698-C3E7-C5D7-DE95-CE4AA4ECDB1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099F18-299E-41AC-A9A7-0BE0FAC1D476}" type="slidenum">
              <a:t>156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5F2BF26-E460-68F6-A929-98A1EF4441C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B1A1604-F5E6-2C6E-A5EF-A3B39C11B22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E1899-7016-E35F-A844-01EE5F48577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7AB26C85-0271-47FD-8652-0E96575BB207}" type="slidenum">
              <a:t>157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81BCFA04-7E2C-0774-2539-518AF7A27D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F97E2E1-4F5C-4111-B745-202422280F93}" type="slidenum">
              <a:t>157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57091A-BD03-80CB-11BD-719600F70B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799"/>
            <a:ext cx="4571640" cy="342863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E2D07D-C0EC-C46E-5619-2B3F9DDB84E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584145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24AC7B-8787-8214-E0F8-8DB93C5563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4E04D4DF-3527-448C-B0B7-55E215DBF1B9}" type="slidenum">
              <a:t>158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2796D91A-ACEF-84A7-640D-47AEEA43D4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38D2A85-7EAA-41F0-BF27-2CCC71235BE1}" type="slidenum">
              <a:t>158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C2C4ADD-DA51-823F-CF3B-36E3E4D724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799"/>
            <a:ext cx="4571640" cy="342863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99FBA2B-2274-2706-8C1A-F484094996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097963-6399-A4E3-A6F8-7EA0DBC7CAC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D9FF72EF-D524-4F88-9C85-2B7CB2CFFDEB}" type="slidenum">
              <a:t>159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A0BF9A1A-5B54-2DB4-DB93-845B2D8B8F1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96ADC5E-AF9A-4B35-91A3-C69FD45AAFD9}" type="slidenum">
              <a:t>159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905DC3-BBB9-70F5-3B3D-16A915B9405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799"/>
            <a:ext cx="4571640" cy="342863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3DD776D-380A-7074-79F5-1DA7EFDDA96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7C9BA-278E-E6D7-CCBA-5D704D0532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147E015B-F340-459F-8CC5-FEED66FC884E}" type="slidenum">
              <a:t>160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38BFD312-EFF3-223D-16A8-24717D9554F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71BFAAE-9A43-4388-B0D0-F911788DDECE}" type="slidenum">
              <a:t>160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8F3D5D-1D3E-2DDC-4BE3-BCC98E9EB83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799"/>
            <a:ext cx="4571640" cy="342863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BF3C7-0CF2-5DEA-7A89-3C6E7C6E7C7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F7728D-2EF8-CF49-40D5-C1BA222A7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CF1885E0-E6C0-4D8E-9915-A3563EF6A41C}" type="slidenum">
              <a:t>161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B181FE65-3E50-F348-5080-F317ABCB70C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7A6A6FD-B78A-4A6A-9C61-939FE49D34F4}" type="slidenum">
              <a:t>161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F32DA5-0ADB-74F3-3FB7-64A6C4988CE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799"/>
            <a:ext cx="4571640" cy="342863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2F063A-C70E-9B23-37DF-CA1197CCA69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C05D9D-688B-34DB-B827-A9C03407D67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231D2A63-AF4E-4A70-81A8-3335B32A977C}" type="slidenum">
              <a:t>162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48D393CC-C035-C9F1-86E5-663C696A17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1BEADD1-C7DE-4913-9449-EECFCD3FC9AE}" type="slidenum">
              <a:t>162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DFB407B-48BF-6184-2D48-A0469434E50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799"/>
            <a:ext cx="4571640" cy="342863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DD358-57FE-B5CC-1CA8-2510885116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1233FF-0AD1-BFA2-CCC5-7483C188F99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8462E5E0-48ED-4801-A98D-DAD45AB17861}" type="slidenum">
              <a:t>163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0385E311-E9E5-8193-CABB-4788990EF6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FA88DBB0-391B-4E9D-8F90-60CCAD3C521D}" type="slidenum">
              <a:t>163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9DC416-D1F5-B46B-AF73-42D35F64A6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799"/>
            <a:ext cx="4571640" cy="342863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6257934-B47A-1F53-7A4F-969761DA7B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813F4F-2E2B-F8E0-93A6-510C7D7198C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C1BB33C2-270D-4746-A890-5E00E4A4FB6F}" type="slidenum">
              <a:t>164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69B94686-EE99-A346-3C5D-3544F8B23D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CA7E7C4E-C6B6-4526-AAEB-E8113E5EBCD5}" type="slidenum">
              <a:t>164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B20A11C-E6B0-F54F-36AF-EC426A6F3D3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799"/>
            <a:ext cx="4571640" cy="342863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D4F94CE-9E67-4D58-AC60-7B5F75209E9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996F392-E743-7B5F-F3E4-1D4F47C0A32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>
          <a:xfrm>
            <a:off x="3884759" y="8685360"/>
            <a:ext cx="2971440" cy="456839"/>
          </a:xfrm>
        </p:spPr>
        <p:txBody>
          <a:bodyPr wrap="square" lIns="91440" tIns="45720" rIns="91440" bIns="45720"/>
          <a:lstStyle/>
          <a:p>
            <a:pPr lvl="0" hangingPunct="1"/>
            <a:fld id="{C676D51F-B7E1-4A1F-85E4-B72F41C12531}" type="slidenum">
              <a:t>165</a:t>
            </a:fld>
            <a:endParaRPr lang="en-US" sz="1200">
              <a:solidFill>
                <a:srgbClr val="00000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슬라이드 번호 개체 틀 6">
            <a:extLst>
              <a:ext uri="{FF2B5EF4-FFF2-40B4-BE49-F238E27FC236}">
                <a16:creationId xmlns:a16="http://schemas.microsoft.com/office/drawing/2014/main" id="{F4C81BD1-1AD0-FCD9-5EB3-79864409E80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4D5860-DFB7-42A5-89F2-D151657956FA}" type="slidenum">
              <a:t>165</a:t>
            </a:fld>
            <a:endParaRPr lang="en-US"/>
          </a:p>
        </p:txBody>
      </p:sp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568F94B-1A48-2BE5-D804-3BED1D4058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799"/>
            <a:ext cx="4571640" cy="3428639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7AB2D40-AF7F-5261-EF15-25249C6BFB9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040" cy="4114440"/>
          </a:xfrm>
        </p:spPr>
        <p:txBody>
          <a:bodyPr wrap="square" lIns="91440" tIns="45720" rIns="91440" bIns="45720" anchor="t">
            <a:normAutofit/>
          </a:bodyPr>
          <a:lstStyle/>
          <a:p>
            <a:endParaRPr lang="en-US" altLang="ko-K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149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3448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3067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165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8307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1112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45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7937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992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328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3598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44708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1114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68856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76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4296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576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9482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9971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5545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472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024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0951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29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2022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8207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798397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09942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4099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1055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9885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8784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44281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6830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34047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10222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759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81354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68097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5376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6657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33364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6761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32096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3654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4885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1765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1204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017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774059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3675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8600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2361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858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276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7823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9241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4113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21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69485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5146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59558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9814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1856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21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30536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4997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73997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93023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990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1865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82349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79763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27869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10688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89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775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28969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8987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15335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35402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99569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72623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8118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71571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527752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17262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09028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25616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01700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3397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20449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DE175C-7C50-4112-8B09-9DDC513272B8}" type="slidenum">
              <a:rPr lang="ko-KR" altLang="en-US" smtClean="0"/>
              <a:pPr/>
              <a:t>104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964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73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9244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562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3731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522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932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20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7234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5122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2954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03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1C6A8-AFFD-4143-BC28-EEC1B1F501D6}" type="datetimeFigureOut">
              <a:rPr lang="ko-KR" altLang="en-US" smtClean="0"/>
              <a:pPr/>
              <a:t>2023-11-11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67D3BE-1850-46E6-9D5E-7F6D8BC26DD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Rectangle 7" descr="Light horizontal"/>
          <p:cNvSpPr>
            <a:spLocks noChangeArrowheads="1"/>
          </p:cNvSpPr>
          <p:nvPr userDrawn="1"/>
        </p:nvSpPr>
        <p:spPr bwMode="gray">
          <a:xfrm>
            <a:off x="-9525" y="0"/>
            <a:ext cx="238125" cy="6858000"/>
          </a:xfrm>
          <a:prstGeom prst="rect">
            <a:avLst/>
          </a:prstGeom>
          <a:pattFill prst="ltHorz">
            <a:fgClr>
              <a:srgbClr val="C0C0C0"/>
            </a:fgClr>
            <a:bgClr>
              <a:srgbClr val="FFFFFF"/>
            </a:bgClr>
          </a:pattFill>
          <a:ln>
            <a:noFill/>
          </a:ln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latinLnBrk="1">
              <a:defRPr/>
            </a:pPr>
            <a:endParaRPr lang="ko-KR" altLang="en-US">
              <a:solidFill>
                <a:srgbClr val="1D49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838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5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4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9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순서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20000"/>
              </a:lnSpc>
              <a:buAutoNum type="arabicPeriod"/>
            </a:pPr>
            <a:r>
              <a:rPr lang="ko-KR" altLang="en-US" dirty="0"/>
              <a:t>개발환경 준비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Spring IoC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Spring MVC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Database </a:t>
            </a:r>
            <a:r>
              <a:rPr lang="ko-KR" altLang="en-US" dirty="0"/>
              <a:t>활용</a:t>
            </a:r>
            <a:endParaRPr lang="en-US" altLang="ko-KR" dirty="0"/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View Template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AOP / Filter / Interceptor</a:t>
            </a:r>
          </a:p>
          <a:p>
            <a:pPr marL="514350" indent="-514350">
              <a:lnSpc>
                <a:spcPct val="120000"/>
              </a:lnSpc>
              <a:buAutoNum type="arabicPeriod"/>
            </a:pPr>
            <a:r>
              <a:rPr lang="en-US" altLang="ko-KR" dirty="0"/>
              <a:t>File Upload / Download</a:t>
            </a:r>
          </a:p>
        </p:txBody>
      </p:sp>
    </p:spTree>
    <p:extLst>
      <p:ext uri="{BB962C8B-B14F-4D97-AF65-F5344CB8AC3E}">
        <p14:creationId xmlns:p14="http://schemas.microsoft.com/office/powerpoint/2010/main" val="1291373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00814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Dependencies (Libraries / JAR)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AC6A30-A34A-4F20-9931-3F1B4B0E8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14" y="1329735"/>
            <a:ext cx="3976072" cy="777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5F2965C-AC92-4D32-9BD8-A6F79E7FB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13" y="2301556"/>
            <a:ext cx="3976072" cy="777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EEDC35C-77CE-4251-9309-416322A432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03" y="3294851"/>
            <a:ext cx="3976072" cy="777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900F90A-12CB-4DAB-8FAD-91B21A48768C}"/>
              </a:ext>
            </a:extLst>
          </p:cNvPr>
          <p:cNvSpPr txBox="1"/>
          <p:nvPr/>
        </p:nvSpPr>
        <p:spPr>
          <a:xfrm>
            <a:off x="538202" y="1052736"/>
            <a:ext cx="39635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프로젝트 설정 </a:t>
            </a:r>
            <a:r>
              <a:rPr lang="en-US" altLang="ko-KR" sz="1200" b="1" dirty="0"/>
              <a:t>(Web / Template / </a:t>
            </a:r>
            <a:r>
              <a:rPr lang="ko-KR" altLang="en-US" sz="1200" b="1" dirty="0"/>
              <a:t>데이터베이스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제어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50FC6DA5-D2B3-4851-9B58-141D3A146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792" y="4717076"/>
            <a:ext cx="3976072" cy="777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13CEE9AF-4D09-4A3A-8E24-C17A3C7A7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792" y="5688896"/>
            <a:ext cx="3976072" cy="777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BE29ADB-698F-4557-975C-377BA941308D}"/>
              </a:ext>
            </a:extLst>
          </p:cNvPr>
          <p:cNvSpPr txBox="1"/>
          <p:nvPr/>
        </p:nvSpPr>
        <p:spPr>
          <a:xfrm>
            <a:off x="2697451" y="4442782"/>
            <a:ext cx="37208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개발환경 설정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서버 자동 재시작 </a:t>
            </a:r>
            <a:r>
              <a:rPr lang="en-US" altLang="ko-KR" sz="1200" b="1" dirty="0"/>
              <a:t>/ </a:t>
            </a:r>
            <a:r>
              <a:rPr lang="ko-KR" altLang="en-US" sz="1200" b="1" dirty="0"/>
              <a:t>코드 자동 완성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9B1B05B-6070-4233-BD79-7E991706E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3055" y="2304205"/>
            <a:ext cx="3976072" cy="777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1D2BA41E-B456-4DC1-AE60-181128245AA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43055" y="1329735"/>
            <a:ext cx="3976072" cy="7778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AE142B9D-8EA4-499F-9BFF-6F4AF83384E6}"/>
              </a:ext>
            </a:extLst>
          </p:cNvPr>
          <p:cNvSpPr txBox="1"/>
          <p:nvPr/>
        </p:nvSpPr>
        <p:spPr>
          <a:xfrm>
            <a:off x="4743055" y="1052736"/>
            <a:ext cx="2209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DB</a:t>
            </a:r>
            <a:r>
              <a:rPr lang="ko-KR" altLang="en-US" sz="1200" b="1" dirty="0"/>
              <a:t> 설정 </a:t>
            </a:r>
            <a:r>
              <a:rPr lang="en-US" altLang="ko-KR" sz="1200" b="1" dirty="0"/>
              <a:t>(</a:t>
            </a:r>
            <a:r>
              <a:rPr lang="ko-KR" altLang="en-US" sz="1200" b="1" dirty="0"/>
              <a:t>데이터베이스</a:t>
            </a:r>
            <a:r>
              <a:rPr lang="en-US" altLang="ko-KR" sz="1200" b="1" dirty="0"/>
              <a:t> </a:t>
            </a:r>
            <a:r>
              <a:rPr lang="ko-KR" altLang="en-US" sz="1200" b="1" dirty="0"/>
              <a:t>종류</a:t>
            </a:r>
            <a:r>
              <a:rPr lang="en-US" altLang="ko-KR" sz="1200" b="1" dirty="0"/>
              <a:t>)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54577051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33941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"</a:t>
            </a:r>
            <a:r>
              <a:rPr lang="ko-KR" altLang="en-US"/>
              <a:t>과정</a:t>
            </a:r>
            <a:r>
              <a:rPr lang="en-US" altLang="ko-KR"/>
              <a:t>" </a:t>
            </a:r>
            <a:r>
              <a:rPr lang="ko-KR" altLang="en-US"/>
              <a:t>데이터를 저장할 수 있는 </a:t>
            </a:r>
            <a:r>
              <a:rPr lang="en-US" altLang="ko-KR"/>
              <a:t>"course" </a:t>
            </a:r>
            <a:r>
              <a:rPr lang="ko-KR" altLang="en-US"/>
              <a:t>테이블을 생성하고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"</a:t>
            </a:r>
            <a:r>
              <a:rPr lang="ko-KR" altLang="en-US"/>
              <a:t>다대일</a:t>
            </a:r>
            <a:r>
              <a:rPr lang="en-US" altLang="ko-KR"/>
              <a:t>" </a:t>
            </a:r>
            <a:r>
              <a:rPr lang="ko-KR" altLang="en-US"/>
              <a:t>연관관계 설정하기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컬럼명 → </a:t>
            </a:r>
            <a:r>
              <a:rPr lang="en-US" altLang="ko-KR"/>
              <a:t>@Column(name="</a:t>
            </a:r>
            <a:r>
              <a:rPr lang="ko-KR" altLang="en-US"/>
              <a:t>컬럼명</a:t>
            </a:r>
            <a:r>
              <a:rPr lang="en-US" altLang="ko-KR"/>
              <a:t>")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저장크기 →</a:t>
            </a:r>
            <a:r>
              <a:rPr lang="en-US" altLang="ko-KR"/>
              <a:t> @Column(length=</a:t>
            </a:r>
            <a:r>
              <a:rPr lang="ko-KR" altLang="en-US"/>
              <a:t>저장크기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null </a:t>
            </a:r>
            <a:r>
              <a:rPr lang="ko-KR" altLang="en-US"/>
              <a:t>허용 →</a:t>
            </a:r>
            <a:r>
              <a:rPr lang="en-US" altLang="ko-KR"/>
              <a:t> @Column(nullable=false)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8AADAA-2C43-D9F4-B6C7-341E410D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5" y="1507089"/>
            <a:ext cx="7490177" cy="1273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2590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314136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필요 라이브러리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DataSource : application.properties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Spring Data JPA : pom.xml, application.properties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JpaRepository</a:t>
            </a:r>
            <a:r>
              <a:rPr lang="ko-KR" altLang="en-US"/>
              <a:t>를 상속받은 인터페이스 주입받은 후 사용 </a:t>
            </a:r>
            <a:r>
              <a:rPr lang="en-US" altLang="ko-KR"/>
              <a:t>(@Autowired)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보통 </a:t>
            </a:r>
            <a:r>
              <a:rPr lang="en-US" altLang="ko-KR"/>
              <a:t>SQL </a:t>
            </a:r>
            <a:r>
              <a:rPr lang="ko-KR" altLang="en-US"/>
              <a:t>명령어를 사용하지 않고 </a:t>
            </a:r>
            <a:r>
              <a:rPr lang="en-US" altLang="ko-KR"/>
              <a:t>find / save </a:t>
            </a:r>
            <a:r>
              <a:rPr lang="ko-KR" altLang="en-US"/>
              <a:t>등 메소드를 사용하여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데이터베이스 제어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사용자 정의 메소드의 작성 규칙에 따라 특별한 동작도 수행 가능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 ex) </a:t>
            </a:r>
            <a:r>
              <a:rPr lang="ko-KR" altLang="en-US"/>
              <a:t>이름에 </a:t>
            </a:r>
            <a:r>
              <a:rPr lang="en-US" altLang="ko-KR"/>
              <a:t>"</a:t>
            </a:r>
            <a:r>
              <a:rPr lang="ko-KR" altLang="en-US"/>
              <a:t>동</a:t>
            </a:r>
            <a:r>
              <a:rPr lang="en-US" altLang="ko-KR"/>
              <a:t>"</a:t>
            </a:r>
            <a:r>
              <a:rPr lang="ko-KR" altLang="en-US"/>
              <a:t>이 포함된 회원 조회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      </a:t>
            </a:r>
            <a:r>
              <a:rPr lang="ko-KR" altLang="en-US"/>
              <a:t>아이디와 비밀번호가 같은 정보만 조회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0341481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083665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application.properties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Model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3FA0A-251E-4D71-B7B6-57BC1F29C171}"/>
              </a:ext>
            </a:extLst>
          </p:cNvPr>
          <p:cNvSpPr txBox="1"/>
          <p:nvPr/>
        </p:nvSpPr>
        <p:spPr>
          <a:xfrm>
            <a:off x="755576" y="1319282"/>
            <a:ext cx="7704856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jpa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spring.jpa.hibernate.ddl-auto=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spring.jpa.database-platform=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org.hibernate.dialect.MariaDBDialect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spring.jpa.show-sql=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spring.jpa.hibernate.use-new-id-generator-mappings=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spring.jpa.properties.hibernate.globally_quoted_identifiers=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F026F-FD8E-41C8-8432-7F0B54680AF9}"/>
              </a:ext>
            </a:extLst>
          </p:cNvPr>
          <p:cNvSpPr txBox="1"/>
          <p:nvPr/>
        </p:nvSpPr>
        <p:spPr>
          <a:xfrm>
            <a:off x="755574" y="980728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resources/application.properties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CF315-5203-4692-B45D-F57B9C19312C}"/>
              </a:ext>
            </a:extLst>
          </p:cNvPr>
          <p:cNvSpPr txBox="1"/>
          <p:nvPr/>
        </p:nvSpPr>
        <p:spPr>
          <a:xfrm>
            <a:off x="755576" y="3773141"/>
            <a:ext cx="7704856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@Data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Entity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GeneratedValue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strategy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GenerationType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AUTO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seq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99688-EE12-41D6-9E07-BD3D4B28A642}"/>
              </a:ext>
            </a:extLst>
          </p:cNvPr>
          <p:cNvSpPr txBox="1"/>
          <p:nvPr/>
        </p:nvSpPr>
        <p:spPr>
          <a:xfrm>
            <a:off x="755574" y="3434587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model/Demo.java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98177849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934632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Repository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Controller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3FA0A-251E-4D71-B7B6-57BC1F29C171}"/>
              </a:ext>
            </a:extLst>
          </p:cNvPr>
          <p:cNvSpPr txBox="1"/>
          <p:nvPr/>
        </p:nvSpPr>
        <p:spPr>
          <a:xfrm>
            <a:off x="755576" y="1319282"/>
            <a:ext cx="770485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Repository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DemoRepository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JpaRepository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F026F-FD8E-41C8-8432-7F0B54680AF9}"/>
              </a:ext>
            </a:extLst>
          </p:cNvPr>
          <p:cNvSpPr txBox="1"/>
          <p:nvPr/>
        </p:nvSpPr>
        <p:spPr>
          <a:xfrm>
            <a:off x="755574" y="980728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repository/DemoRepository.java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3CF315-5203-4692-B45D-F57B9C19312C}"/>
              </a:ext>
            </a:extLst>
          </p:cNvPr>
          <p:cNvSpPr txBox="1"/>
          <p:nvPr/>
        </p:nvSpPr>
        <p:spPr>
          <a:xfrm>
            <a:off x="755576" y="3425444"/>
            <a:ext cx="7704856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DemoRepository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demoRepository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"/jpa/demo"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jpaDemo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demoRepository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findAll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99688-EE12-41D6-9E07-BD3D4B28A642}"/>
              </a:ext>
            </a:extLst>
          </p:cNvPr>
          <p:cNvSpPr txBox="1"/>
          <p:nvPr/>
        </p:nvSpPr>
        <p:spPr>
          <a:xfrm>
            <a:off x="755574" y="3086890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controller/DBController.java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1871780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07509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http://localhost:8080/jpa/demo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AACBE1-4A17-42CA-8B2D-9654CC525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5" y="1031147"/>
            <a:ext cx="340042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12954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92987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주요 메소드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데이터 입력 및 수정 </a:t>
            </a:r>
            <a:r>
              <a:rPr lang="en-US" altLang="ko-KR"/>
              <a:t>(insert / update) : save(T t)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데이터 조회 </a:t>
            </a:r>
            <a:r>
              <a:rPr lang="en-US" altLang="ko-KR"/>
              <a:t>(select) : findAll() / findById(ID)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데이터 삭제 </a:t>
            </a:r>
            <a:r>
              <a:rPr lang="en-US" altLang="ko-KR"/>
              <a:t>(delete) : delete(T t)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데이터 개수 확인 </a:t>
            </a:r>
            <a:r>
              <a:rPr lang="en-US" altLang="ko-KR"/>
              <a:t>: count()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사용자 정의 메소드 작성 시 사용되는 용어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And, Or, Equals, Is, IsNull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Like, Not, In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Between, LessThan, GreaterThan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Containing, StartingWith, EndingWith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OrderBy </a:t>
            </a:r>
            <a:r>
              <a:rPr lang="ko-KR" altLang="en-US"/>
              <a:t>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443181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6096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사용자 정의 메소드 작성 예</a:t>
            </a:r>
            <a:r>
              <a:rPr lang="en-US" altLang="ko-KR"/>
              <a:t>)</a:t>
            </a:r>
            <a:endParaRPr lang="en-US" altLang="ko-KR" dirty="0"/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8B736F9-224E-4998-85D3-D0452119A415}"/>
              </a:ext>
            </a:extLst>
          </p:cNvPr>
          <p:cNvGraphicFramePr>
            <a:graphicFrameLocks noGrp="1"/>
          </p:cNvGraphicFramePr>
          <p:nvPr/>
        </p:nvGraphicFramePr>
        <p:xfrm>
          <a:off x="611560" y="1064013"/>
          <a:ext cx="8136904" cy="530093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2128">
                  <a:extLst>
                    <a:ext uri="{9D8B030D-6E8A-4147-A177-3AD203B41FA5}">
                      <a16:colId xmlns:a16="http://schemas.microsoft.com/office/drawing/2014/main" val="2526104112"/>
                    </a:ext>
                  </a:extLst>
                </a:gridCol>
                <a:gridCol w="2736304">
                  <a:extLst>
                    <a:ext uri="{9D8B030D-6E8A-4147-A177-3AD203B41FA5}">
                      <a16:colId xmlns:a16="http://schemas.microsoft.com/office/drawing/2014/main" val="2705378039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332180722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428483793"/>
                    </a:ext>
                  </a:extLst>
                </a:gridCol>
              </a:tblGrid>
              <a:tr h="298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메소드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키워드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/>
                        <a:t>메소드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336435"/>
                  </a:ext>
                </a:extLst>
              </a:tr>
              <a:tr h="410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And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findByLastnameAndFirstname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Like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findByFirstnameLike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235429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Or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findByLastnameOrFirstname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NotLike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findByFirstnameNotLike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083222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Is, Equals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 findByFirstnameIs,</a:t>
                      </a:r>
                    </a:p>
                    <a:p>
                      <a:pPr algn="ctr" latinLnBrk="1"/>
                      <a:r>
                        <a:rPr lang="en-US" altLang="ko-KR" sz="1300" b="0"/>
                        <a:t>findByFirstnameEquals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StartingWith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findByFirstnameStartingWith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050869"/>
                  </a:ext>
                </a:extLst>
              </a:tr>
              <a:tr h="44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Between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findByStartDateBetween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EndingWith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findByFirstnameEndingWith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5935595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LessThan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findByAgeLessThan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Containing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findByFirstnameContaining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9128856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LessThan</a:t>
                      </a:r>
                    </a:p>
                    <a:p>
                      <a:pPr algn="ctr" latinLnBrk="1"/>
                      <a:r>
                        <a:rPr lang="en-US" altLang="ko-KR" sz="1300" b="0"/>
                        <a:t>Equal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findByAgeLessThanEqual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OrderBy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findByAgeOrderByLastNameDesc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771667"/>
                  </a:ext>
                </a:extLst>
              </a:tr>
              <a:tr h="44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GreaterThan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findByAgeGreaterThan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Not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findByLastnameNot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217745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GreaterThan</a:t>
                      </a:r>
                    </a:p>
                    <a:p>
                      <a:pPr algn="ctr" latinLnBrk="1"/>
                      <a:r>
                        <a:rPr lang="en-US" altLang="ko-KR" sz="1300" b="0"/>
                        <a:t>Equal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findByAgeGreaterThanEqual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In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findByAgeIn(Collection&lt;Age&gt; ages)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42220"/>
                  </a:ext>
                </a:extLst>
              </a:tr>
              <a:tr h="4484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After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findByStartDateAfter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NotIn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findByAgeNotIn(Collection&lt;Age&gt; age)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2177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Before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findByStartDateBefore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IgnoreCase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findByFirstnameIgnoreCase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2910995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IsNull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findByAgeIsNull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IsNotNull,</a:t>
                      </a:r>
                    </a:p>
                    <a:p>
                      <a:pPr algn="ctr" latinLnBrk="1"/>
                      <a:r>
                        <a:rPr lang="en-US" altLang="ko-KR" sz="1300" b="0"/>
                        <a:t>NotNull</a:t>
                      </a:r>
                      <a:endParaRPr lang="ko-KR" altLang="en-US" sz="1300" b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0"/>
                        <a:t>findByAge(Is)NotNull</a:t>
                      </a:r>
                      <a:endParaRPr lang="ko-KR" altLang="en-US" sz="1300" b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4723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85701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View Template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Thymeleaf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- </a:t>
            </a:r>
            <a:r>
              <a:rPr lang="en-US" altLang="ko-KR" dirty="0"/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157476959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2555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Thymeleaf (HTML Template)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61E384-DD59-4C8E-B1CA-DB494C69B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64704"/>
            <a:ext cx="8352928" cy="4143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38E71D9-E81F-48C0-BA2F-1A7954D6EB4B}"/>
              </a:ext>
            </a:extLst>
          </p:cNvPr>
          <p:cNvSpPr txBox="1"/>
          <p:nvPr/>
        </p:nvSpPr>
        <p:spPr>
          <a:xfrm>
            <a:off x="1115616" y="4869160"/>
            <a:ext cx="741682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스프링 부트에서 권장하는 </a:t>
            </a:r>
            <a:r>
              <a:rPr lang="en-US" altLang="ko-KR" sz="1400" b="1">
                <a:solidFill>
                  <a:schemeClr val="accent6"/>
                </a:solidFill>
              </a:rPr>
              <a:t>View Template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HTML5 </a:t>
            </a:r>
            <a:r>
              <a:rPr lang="ko-KR" altLang="en-US" sz="1400" b="1">
                <a:solidFill>
                  <a:schemeClr val="accent6"/>
                </a:solidFill>
              </a:rPr>
              <a:t>문법을 사용하는 </a:t>
            </a:r>
            <a:r>
              <a:rPr lang="en-US" altLang="ko-KR" sz="1400" b="1">
                <a:solidFill>
                  <a:schemeClr val="accent6"/>
                </a:solidFill>
              </a:rPr>
              <a:t>HTML </a:t>
            </a:r>
            <a:r>
              <a:rPr lang="ko-KR" altLang="en-US" sz="1400" b="1">
                <a:solidFill>
                  <a:schemeClr val="accent6"/>
                </a:solidFill>
              </a:rPr>
              <a:t>태그 및 속성 기반의 </a:t>
            </a:r>
            <a:r>
              <a:rPr lang="en-US" altLang="ko-KR" sz="1400" b="1">
                <a:solidFill>
                  <a:schemeClr val="accent6"/>
                </a:solidFill>
              </a:rPr>
              <a:t>Template Engine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텍스트</a:t>
            </a:r>
            <a:r>
              <a:rPr lang="en-US" altLang="ko-KR" sz="1400" b="1">
                <a:solidFill>
                  <a:schemeClr val="accent6"/>
                </a:solidFill>
              </a:rPr>
              <a:t>, HTML, XML, JavaScript, CSS </a:t>
            </a:r>
            <a:r>
              <a:rPr lang="ko-KR" altLang="en-US" sz="1400" b="1">
                <a:solidFill>
                  <a:schemeClr val="accent6"/>
                </a:solidFill>
              </a:rPr>
              <a:t>등 사용 가능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Controller</a:t>
            </a:r>
            <a:r>
              <a:rPr lang="ko-KR" altLang="en-US" sz="1400" b="1">
                <a:solidFill>
                  <a:schemeClr val="accent6"/>
                </a:solidFill>
              </a:rPr>
              <a:t>에서 </a:t>
            </a:r>
            <a:r>
              <a:rPr lang="en-US" altLang="ko-KR" sz="1400" b="1">
                <a:solidFill>
                  <a:schemeClr val="accent6"/>
                </a:solidFill>
              </a:rPr>
              <a:t>View</a:t>
            </a:r>
            <a:r>
              <a:rPr lang="ko-KR" altLang="en-US" sz="1400" b="1">
                <a:solidFill>
                  <a:schemeClr val="accent6"/>
                </a:solidFill>
              </a:rPr>
              <a:t>로 넘겨준 </a:t>
            </a:r>
            <a:r>
              <a:rPr lang="en-US" altLang="ko-KR" sz="1400" b="1">
                <a:solidFill>
                  <a:schemeClr val="accent6"/>
                </a:solidFill>
              </a:rPr>
              <a:t>Model</a:t>
            </a:r>
            <a:r>
              <a:rPr lang="ko-KR" altLang="en-US" sz="1400" b="1">
                <a:solidFill>
                  <a:schemeClr val="accent6"/>
                </a:solidFill>
              </a:rPr>
              <a:t>을 이용하여 내용 출력</a:t>
            </a:r>
            <a:endParaRPr lang="en-US" altLang="ko-KR" sz="1400" b="1">
              <a:solidFill>
                <a:schemeClr val="accent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DECEA4-7186-419F-B833-777984D4730B}"/>
              </a:ext>
            </a:extLst>
          </p:cNvPr>
          <p:cNvSpPr txBox="1"/>
          <p:nvPr/>
        </p:nvSpPr>
        <p:spPr>
          <a:xfrm>
            <a:off x="1663863" y="6309320"/>
            <a:ext cx="5816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1"/>
              <a:t>https://www.thymeleaf.org/doc/tutorials/3.0/usingthymeleaf.html</a:t>
            </a:r>
          </a:p>
        </p:txBody>
      </p:sp>
    </p:spTree>
    <p:extLst>
      <p:ext uri="{BB962C8B-B14F-4D97-AF65-F5344CB8AC3E}">
        <p14:creationId xmlns:p14="http://schemas.microsoft.com/office/powerpoint/2010/main" val="10303881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2555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Thymeleaf (HTML Template)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76C581-4CE6-46F3-9377-662F8C729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64704"/>
            <a:ext cx="4772025" cy="46291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191521-0DBC-4EF8-99FF-56C6CB5EF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073" y="1237907"/>
            <a:ext cx="2866806" cy="36827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7779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221575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/>
              <a:t>Dependencies (</a:t>
            </a:r>
            <a:r>
              <a:rPr lang="ko-KR" altLang="en-US"/>
              <a:t>선택된 라이브러리로 프로젝트 생성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프로젝트 생성 위치 지정</a:t>
            </a:r>
            <a:endParaRPr lang="en-US" altLang="ko-KR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4D76798-A8AD-4659-9519-B22519D1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93" y="1011129"/>
            <a:ext cx="5652120" cy="106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1651217A-742B-4420-BDA8-4672DDF4F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93" y="2648415"/>
            <a:ext cx="4746443" cy="29765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D0D319-960C-4AA4-9E15-D978A3702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693" y="5733256"/>
            <a:ext cx="3799904" cy="719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17EC61-F5C4-4A8B-8611-741B630ED104}"/>
              </a:ext>
            </a:extLst>
          </p:cNvPr>
          <p:cNvSpPr/>
          <p:nvPr/>
        </p:nvSpPr>
        <p:spPr>
          <a:xfrm>
            <a:off x="3269974" y="2867029"/>
            <a:ext cx="472440" cy="189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B33640A9-D84E-40C2-8BFD-67C0C35D93D3}"/>
              </a:ext>
            </a:extLst>
          </p:cNvPr>
          <p:cNvSpPr/>
          <p:nvPr/>
        </p:nvSpPr>
        <p:spPr>
          <a:xfrm>
            <a:off x="2085230" y="5180859"/>
            <a:ext cx="472440" cy="1893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4728E5F-92BD-479C-9EE2-168ED3A016C6}"/>
              </a:ext>
            </a:extLst>
          </p:cNvPr>
          <p:cNvSpPr/>
          <p:nvPr/>
        </p:nvSpPr>
        <p:spPr>
          <a:xfrm>
            <a:off x="3963062" y="5373016"/>
            <a:ext cx="1062161" cy="1849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62A760-70C4-4156-8D64-B778DBD66DA3}"/>
              </a:ext>
            </a:extLst>
          </p:cNvPr>
          <p:cNvSpPr/>
          <p:nvPr/>
        </p:nvSpPr>
        <p:spPr>
          <a:xfrm>
            <a:off x="3247445" y="6056827"/>
            <a:ext cx="457863" cy="30421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3D6FE5-A13E-45D3-917D-6CF7B565CFA3}"/>
              </a:ext>
            </a:extLst>
          </p:cNvPr>
          <p:cNvSpPr txBox="1"/>
          <p:nvPr/>
        </p:nvSpPr>
        <p:spPr>
          <a:xfrm>
            <a:off x="5940152" y="3905873"/>
            <a:ext cx="2348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>
                <a:solidFill>
                  <a:schemeClr val="accent6"/>
                </a:solidFill>
              </a:rPr>
              <a:t>입력된 </a:t>
            </a:r>
            <a:r>
              <a:rPr lang="en-US" altLang="ko-KR" sz="1200" b="1">
                <a:solidFill>
                  <a:schemeClr val="accent6"/>
                </a:solidFill>
              </a:rPr>
              <a:t>Artifact Id </a:t>
            </a:r>
            <a:r>
              <a:rPr lang="ko-KR" altLang="en-US" sz="1200" b="1">
                <a:solidFill>
                  <a:schemeClr val="accent6"/>
                </a:solidFill>
              </a:rPr>
              <a:t>로</a:t>
            </a:r>
            <a:endParaRPr lang="en-US" altLang="ko-KR" sz="1200" b="1">
              <a:solidFill>
                <a:schemeClr val="accent6"/>
              </a:solidFill>
            </a:endParaRPr>
          </a:p>
          <a:p>
            <a:r>
              <a:rPr lang="ko-KR" altLang="en-US" sz="1200" b="1">
                <a:solidFill>
                  <a:schemeClr val="accent6"/>
                </a:solidFill>
              </a:rPr>
              <a:t>폴더가 생성되고 프로젝트 구성</a:t>
            </a:r>
            <a:endParaRPr lang="ko-KR" altLang="en-US" sz="12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84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644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Thymeleaf (HTML Template)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Variable Expression - ${ ... }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6336704" cy="224676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"zoo"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"userAge"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controller/ThymeleafController.java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36595-4AF9-44E4-97D3-901FF263B90D}"/>
              </a:ext>
            </a:extLst>
          </p:cNvPr>
          <p:cNvSpPr txBox="1"/>
          <p:nvPr/>
        </p:nvSpPr>
        <p:spPr>
          <a:xfrm>
            <a:off x="1115615" y="4100879"/>
            <a:ext cx="6336705" cy="2462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[[${user.userId}]]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[[${user.userName}]]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나이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[[${user.userAge}]]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"${user.userId}"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"${user.userName}"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나이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"${user.userAge}"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data-th-text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"${user.userId}"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data-th-text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"${user.userName}"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나이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data-th-text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"${user.userAge}"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4629C-BE3A-40C3-B622-1BFFF3EC493F}"/>
              </a:ext>
            </a:extLst>
          </p:cNvPr>
          <p:cNvSpPr txBox="1"/>
          <p:nvPr/>
        </p:nvSpPr>
        <p:spPr>
          <a:xfrm>
            <a:off x="1115616" y="3762325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templates/user.html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953398-C266-499B-A724-5C6548263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4156281"/>
            <a:ext cx="1356478" cy="237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55172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2555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Thymeleaf (HTML Template)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Iteration - th:each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6336704" cy="48320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"userList"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userList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"userAge"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"banana"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"userAge"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"userName"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"carrot"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"userAge"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"userList"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"userList"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controller/ThymeleafController.java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4316530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2555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Thymeleaf (HTML Template)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Iteration - th:each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6336704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&lt;table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CD3131"/>
                </a:solidFill>
                <a:effectLst/>
                <a:latin typeface="Consolas" panose="020B0609020204030204" pitchFamily="49" charset="0"/>
              </a:rPr>
              <a:t>border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아이디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이름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나이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th:each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"user : ${userList}"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"${user.userId}"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"${user.userName}"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"${user.userAge}"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&lt;/table&gt;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&lt;th:block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th:each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"pageNumber : ${#numbers.sequence(1, 10)}"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"${pageNumber}"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&lt;/th:block&gt;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templates/userList.html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32B00-6EE1-439B-A4D2-C6FFD95C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4509120"/>
            <a:ext cx="2042337" cy="188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95030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88238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Thymeleaf (HTML Template)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Conditional Evaluation - th:if, th:unless, th:switch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6912768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"mode"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"auth"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"auth"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"category"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"mode"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controller/ThymeleafController.java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D85DC-8F94-404D-AB23-0C76AD1C00F6}"/>
              </a:ext>
            </a:extLst>
          </p:cNvPr>
          <p:cNvSpPr txBox="1"/>
          <p:nvPr/>
        </p:nvSpPr>
        <p:spPr>
          <a:xfrm>
            <a:off x="1115615" y="3911570"/>
            <a:ext cx="6912769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관리자 이름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"${name} != null"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"${name}"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th:unless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"${name} != null"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이름없음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권한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"${auth} != null ? ${auth} : '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권한없음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담당 카테고리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th:switch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"${category}"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th:case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커뮤니티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th:case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장터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th:case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갤러리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505C6-06E0-4A78-B47A-A74ED07EF67F}"/>
              </a:ext>
            </a:extLst>
          </p:cNvPr>
          <p:cNvSpPr txBox="1"/>
          <p:nvPr/>
        </p:nvSpPr>
        <p:spPr>
          <a:xfrm>
            <a:off x="1115616" y="3573016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templates/mode.html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237754-CBEF-416D-AD5D-393CA1CC6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5542391"/>
            <a:ext cx="3563888" cy="862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86073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7133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Thymeleaf (HTML Template)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Iteration, Conditional Evaluation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"pagination"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pagination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defaultValue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"startPage"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"endPage"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"page"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"pagination"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controller/ThymeleafController.java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D85DC-8F94-404D-AB23-0C76AD1C00F6}"/>
              </a:ext>
            </a:extLst>
          </p:cNvPr>
          <p:cNvSpPr txBox="1"/>
          <p:nvPr/>
        </p:nvSpPr>
        <p:spPr>
          <a:xfrm>
            <a:off x="755575" y="4419689"/>
            <a:ext cx="7704857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&lt;th:block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th:each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"pageNumber : ${#numbers.sequence(startPage, endPage)}"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"${page} == ${pageNumber}"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"${pageNumber}"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"font-weight:bold"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&lt;span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th:unless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"${page} == ${pageNumber}"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"${pageNumber}"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&gt;&lt;/span&gt;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&lt;/th:block&gt;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505C6-06E0-4A78-B47A-A74ED07EF67F}"/>
              </a:ext>
            </a:extLst>
          </p:cNvPr>
          <p:cNvSpPr txBox="1"/>
          <p:nvPr/>
        </p:nvSpPr>
        <p:spPr>
          <a:xfrm>
            <a:off x="755575" y="4081135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templates/pagination.html</a:t>
            </a:r>
            <a:endParaRPr lang="ko-KR" altLang="en-US" sz="160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87DAAC6-2050-4C24-AB0A-EAC11FCC3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289" y="5538718"/>
            <a:ext cx="3589331" cy="846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17291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5288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Thymeleaf (HTML Template)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Link Url Expression - @{ … }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"linkUrl"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linkUrl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defaultValue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/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*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"startPage"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startPage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"endPage"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endPage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"page"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"linkUrl"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controller/ThymeleafController.java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4D85DC-8F94-404D-AB23-0C76AD1C00F6}"/>
              </a:ext>
            </a:extLst>
          </p:cNvPr>
          <p:cNvSpPr txBox="1"/>
          <p:nvPr/>
        </p:nvSpPr>
        <p:spPr>
          <a:xfrm>
            <a:off x="755575" y="4419689"/>
            <a:ext cx="7704857" cy="73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&lt;th:block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th:each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"pageNumber : ${#numbers.sequence(1, 10)}"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th:href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"@{/linkUrl(page=${pageNumber})}"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"${pageNumber}"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&gt;&lt;/a&gt;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&lt;/th:block&gt;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505C6-06E0-4A78-B47A-A74ED07EF67F}"/>
              </a:ext>
            </a:extLst>
          </p:cNvPr>
          <p:cNvSpPr txBox="1"/>
          <p:nvPr/>
        </p:nvSpPr>
        <p:spPr>
          <a:xfrm>
            <a:off x="755575" y="4081135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templates/linkUrl.html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A9E059-E00F-4AA5-ADE5-663DF6CFF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60" y="5367249"/>
            <a:ext cx="3589331" cy="115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1D5CB91-2542-48FB-8D1A-8870BC229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85" y="5367248"/>
            <a:ext cx="3589331" cy="115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2269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71076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현재 페이지와 같은 번호는 링크 기능이 동작하지 않도록 수정하기</a:t>
            </a:r>
            <a:endParaRPr lang="en-US" altLang="ko-KR" dirty="0"/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F53990D6-8536-42A3-A03D-28F06C364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12776"/>
            <a:ext cx="2880320" cy="111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7379951-203A-44BB-A045-4B7208CA5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20" y="1412776"/>
            <a:ext cx="2880320" cy="111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E7C8B83-4B91-44EA-9F8F-0546A14FE83D}"/>
              </a:ext>
            </a:extLst>
          </p:cNvPr>
          <p:cNvSpPr/>
          <p:nvPr/>
        </p:nvSpPr>
        <p:spPr>
          <a:xfrm>
            <a:off x="3439160" y="1451844"/>
            <a:ext cx="487129" cy="205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55429F-8377-40BF-B8F5-4C333029E89A}"/>
              </a:ext>
            </a:extLst>
          </p:cNvPr>
          <p:cNvSpPr/>
          <p:nvPr/>
        </p:nvSpPr>
        <p:spPr>
          <a:xfrm>
            <a:off x="7060277" y="1456125"/>
            <a:ext cx="487333" cy="205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107D39-EC81-44E9-94A2-9C800FD6C6CF}"/>
              </a:ext>
            </a:extLst>
          </p:cNvPr>
          <p:cNvSpPr/>
          <p:nvPr/>
        </p:nvSpPr>
        <p:spPr>
          <a:xfrm>
            <a:off x="1331640" y="1838737"/>
            <a:ext cx="243851" cy="371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9905BE0-BD5E-4C57-A780-BCF1D79D54DD}"/>
              </a:ext>
            </a:extLst>
          </p:cNvPr>
          <p:cNvSpPr/>
          <p:nvPr/>
        </p:nvSpPr>
        <p:spPr>
          <a:xfrm>
            <a:off x="6319480" y="1838737"/>
            <a:ext cx="243851" cy="371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F28FE9-24C5-488C-9B01-5A3DD00F36FD}"/>
              </a:ext>
            </a:extLst>
          </p:cNvPr>
          <p:cNvSpPr txBox="1"/>
          <p:nvPr/>
        </p:nvSpPr>
        <p:spPr>
          <a:xfrm>
            <a:off x="1907704" y="2676962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현재 페이지와 같은 </a:t>
            </a:r>
            <a:r>
              <a:rPr lang="ko-KR" altLang="en-US" sz="1400" b="1">
                <a:solidFill>
                  <a:schemeClr val="accent6"/>
                </a:solidFill>
              </a:rPr>
              <a:t>페이지 번호도 </a:t>
            </a:r>
            <a:r>
              <a:rPr lang="en-US" altLang="ko-KR" sz="1400" b="1">
                <a:solidFill>
                  <a:schemeClr val="accent6"/>
                </a:solidFill>
              </a:rPr>
              <a:t>A </a:t>
            </a:r>
            <a:r>
              <a:rPr lang="ko-KR" altLang="en-US" sz="1400" b="1" dirty="0">
                <a:solidFill>
                  <a:schemeClr val="accent6"/>
                </a:solidFill>
              </a:rPr>
              <a:t>태그의 영향으로 클릭 가능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A0BF9B-D506-45E4-90FF-C8620023FA46}"/>
              </a:ext>
            </a:extLst>
          </p:cNvPr>
          <p:cNvSpPr txBox="1"/>
          <p:nvPr/>
        </p:nvSpPr>
        <p:spPr>
          <a:xfrm>
            <a:off x="1259632" y="1079590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수정 전 동작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23C51B-9B97-4EA0-8D1D-C757C921B1A7}"/>
              </a:ext>
            </a:extLst>
          </p:cNvPr>
          <p:cNvSpPr txBox="1"/>
          <p:nvPr/>
        </p:nvSpPr>
        <p:spPr>
          <a:xfrm>
            <a:off x="1907704" y="4912753"/>
            <a:ext cx="5328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chemeClr val="accent6"/>
                </a:solidFill>
              </a:rPr>
              <a:t>현재 페이지와 같은 </a:t>
            </a:r>
            <a:r>
              <a:rPr lang="ko-KR" altLang="en-US" sz="1400" b="1">
                <a:solidFill>
                  <a:schemeClr val="accent6"/>
                </a:solidFill>
              </a:rPr>
              <a:t>페이지 번호는 링크 기능이 동작하지 않음</a:t>
            </a:r>
            <a:endParaRPr lang="ko-KR" altLang="en-US" sz="1400" b="1" dirty="0">
              <a:solidFill>
                <a:schemeClr val="accent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832F3E-6D85-468A-8732-E84864B450F6}"/>
              </a:ext>
            </a:extLst>
          </p:cNvPr>
          <p:cNvSpPr txBox="1"/>
          <p:nvPr/>
        </p:nvSpPr>
        <p:spPr>
          <a:xfrm>
            <a:off x="1259632" y="3315381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/>
              <a:t>수정 후 동작</a:t>
            </a:r>
          </a:p>
        </p:txBody>
      </p:sp>
      <p:pic>
        <p:nvPicPr>
          <p:cNvPr id="29" name="그림 28" descr="텍스트이(가) 표시된 사진&#10;&#10;자동 생성된 설명">
            <a:extLst>
              <a:ext uri="{FF2B5EF4-FFF2-40B4-BE49-F238E27FC236}">
                <a16:creationId xmlns:a16="http://schemas.microsoft.com/office/drawing/2014/main" id="{C451C415-79F1-45CD-9F37-C2007B33F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3648567"/>
            <a:ext cx="2880320" cy="111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33A2F1F9-2964-4580-9E65-B90DB4B0F0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320" y="3648567"/>
            <a:ext cx="2880320" cy="1111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E028B963-52F7-49F0-89BD-5E9EC219420A}"/>
              </a:ext>
            </a:extLst>
          </p:cNvPr>
          <p:cNvSpPr/>
          <p:nvPr/>
        </p:nvSpPr>
        <p:spPr>
          <a:xfrm>
            <a:off x="2699792" y="4074528"/>
            <a:ext cx="243851" cy="371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96C9841-3312-4C89-91EF-B42E21A711DE}"/>
              </a:ext>
            </a:extLst>
          </p:cNvPr>
          <p:cNvSpPr/>
          <p:nvPr/>
        </p:nvSpPr>
        <p:spPr>
          <a:xfrm>
            <a:off x="3439160" y="3687635"/>
            <a:ext cx="487129" cy="205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DFC75C-1834-4C8F-A12D-CB088E9FF0B8}"/>
              </a:ext>
            </a:extLst>
          </p:cNvPr>
          <p:cNvSpPr/>
          <p:nvPr/>
        </p:nvSpPr>
        <p:spPr>
          <a:xfrm>
            <a:off x="7060277" y="3691916"/>
            <a:ext cx="534323" cy="205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590F0DA-EE08-4725-A24E-438961E325C6}"/>
              </a:ext>
            </a:extLst>
          </p:cNvPr>
          <p:cNvSpPr/>
          <p:nvPr/>
        </p:nvSpPr>
        <p:spPr>
          <a:xfrm>
            <a:off x="7040880" y="4074528"/>
            <a:ext cx="314960" cy="3713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39800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271502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Session</a:t>
            </a:r>
            <a:endParaRPr lang="en-US" altLang="ko-KR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2929D3-88D3-4E9C-A991-23839FB1E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753667"/>
            <a:ext cx="8401054" cy="33234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5BFDFB-1EB2-47E0-94B7-C10981973838}"/>
              </a:ext>
            </a:extLst>
          </p:cNvPr>
          <p:cNvSpPr txBox="1"/>
          <p:nvPr/>
        </p:nvSpPr>
        <p:spPr>
          <a:xfrm>
            <a:off x="1115616" y="4293096"/>
            <a:ext cx="7416824" cy="1989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클라이언트에 대한 정보를 서버에 저장할 수 있는 공간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접속하는 클라이언트 당 하나의 세션 생성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사물함과 같은 형식으로 저장이 되며 사물함의 번호를 클라이언트로 전송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번호를 분실하는 경우 새로운 세션을 생성하고 다시 클라이언트로 전송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설문조사와 같이 여러단계로 입력된 정보</a:t>
            </a:r>
            <a:r>
              <a:rPr lang="en-US" altLang="ko-KR" sz="1400" b="1">
                <a:solidFill>
                  <a:schemeClr val="accent6"/>
                </a:solidFill>
              </a:rPr>
              <a:t>,</a:t>
            </a:r>
            <a:r>
              <a:rPr lang="ko-KR" altLang="en-US" sz="1400" b="1">
                <a:solidFill>
                  <a:schemeClr val="accent6"/>
                </a:solidFill>
              </a:rPr>
              <a:t> 로그인 정보 등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  </a:t>
            </a:r>
            <a:r>
              <a:rPr lang="ko-KR" altLang="en-US" sz="1400" b="1">
                <a:solidFill>
                  <a:schemeClr val="accent6"/>
                </a:solidFill>
              </a:rPr>
              <a:t>클라이언트가</a:t>
            </a:r>
            <a:r>
              <a:rPr lang="en-US" altLang="ko-KR" sz="1400" b="1">
                <a:solidFill>
                  <a:schemeClr val="accent6"/>
                </a:solidFill>
              </a:rPr>
              <a:t> </a:t>
            </a:r>
            <a:r>
              <a:rPr lang="ko-KR" altLang="en-US" sz="1400" b="1">
                <a:solidFill>
                  <a:schemeClr val="accent6"/>
                </a:solidFill>
              </a:rPr>
              <a:t>접속되어 있는 동안 내용을 기억해야 하는 경우에 활용</a:t>
            </a:r>
            <a:endParaRPr lang="en-US" altLang="ko-KR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190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6338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Session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HttpSession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3293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"login"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loginPost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"redirect:/main"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"/main"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controller/SessionController.java</a:t>
            </a:r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EF923-9ED8-4C95-8753-8E1803E1A33C}"/>
              </a:ext>
            </a:extLst>
          </p:cNvPr>
          <p:cNvSpPr txBox="1"/>
          <p:nvPr/>
        </p:nvSpPr>
        <p:spPr>
          <a:xfrm>
            <a:off x="755575" y="5138608"/>
            <a:ext cx="7704857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nb-NO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@Data</a:t>
            </a:r>
            <a:endParaRPr lang="nb-NO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nb-NO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b-NO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userId</a:t>
            </a:r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nb-NO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nb-NO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userPw</a:t>
            </a:r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nb-NO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FEB1B-0CD4-4356-87A7-31C08BB82848}"/>
              </a:ext>
            </a:extLst>
          </p:cNvPr>
          <p:cNvSpPr txBox="1"/>
          <p:nvPr/>
        </p:nvSpPr>
        <p:spPr>
          <a:xfrm>
            <a:off x="755575" y="4800054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model/User.java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582686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06338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Session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HttpSession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ID :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PW :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"password"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"userPw"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로그인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templates/login.html</a:t>
            </a:r>
            <a:endParaRPr lang="ko-KR" alt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BEF923-9ED8-4C95-8753-8E1803E1A33C}"/>
              </a:ext>
            </a:extLst>
          </p:cNvPr>
          <p:cNvSpPr txBox="1"/>
          <p:nvPr/>
        </p:nvSpPr>
        <p:spPr>
          <a:xfrm>
            <a:off x="755575" y="3755100"/>
            <a:ext cx="7704857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"${session.user} != null"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"${session.user.userId} + '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님 반갑습니다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.'"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th:unless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"${session.user} != null"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ko-KR" altLang="en-US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로그인되어 있지 않습니다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CFEB1B-0CD4-4356-87A7-31C08BB82848}"/>
              </a:ext>
            </a:extLst>
          </p:cNvPr>
          <p:cNvSpPr txBox="1"/>
          <p:nvPr/>
        </p:nvSpPr>
        <p:spPr>
          <a:xfrm>
            <a:off x="755575" y="3416546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templates/main.html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0A77A1-4535-453C-B580-63AFA9AE8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2323972"/>
            <a:ext cx="2844836" cy="1092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C091C7-063D-4752-AFB6-FDB23D2243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144" y="4941168"/>
            <a:ext cx="2844836" cy="1092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3335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9128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생성 결과</a:t>
            </a:r>
            <a:endParaRPr lang="en-US" altLang="ko-KR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D0B1CF-5D6A-423F-B9DC-3D7CDAE50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92" y="1014253"/>
            <a:ext cx="7239178" cy="5412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C72649-4496-4EE5-B5C9-0895F284D5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281" y="1700808"/>
            <a:ext cx="1998473" cy="2448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367E5A-8779-46C6-9119-79BC40982A64}"/>
              </a:ext>
            </a:extLst>
          </p:cNvPr>
          <p:cNvSpPr/>
          <p:nvPr/>
        </p:nvSpPr>
        <p:spPr>
          <a:xfrm>
            <a:off x="1539727" y="1669734"/>
            <a:ext cx="1895235" cy="18049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113110F-2B97-4B21-B54D-FF9529538654}"/>
              </a:ext>
            </a:extLst>
          </p:cNvPr>
          <p:cNvSpPr/>
          <p:nvPr/>
        </p:nvSpPr>
        <p:spPr>
          <a:xfrm>
            <a:off x="4665914" y="2052721"/>
            <a:ext cx="1957523" cy="2026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3E00F8F0-0F66-4F58-8AC8-86B0FCD0EFAE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3434962" y="2572227"/>
            <a:ext cx="1230952" cy="493643"/>
          </a:xfrm>
          <a:prstGeom prst="bentConnector3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752840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AOP / Filter / Interceptor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AOP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Filter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Interceptor</a:t>
            </a:r>
          </a:p>
        </p:txBody>
      </p:sp>
    </p:spTree>
    <p:extLst>
      <p:ext uri="{BB962C8B-B14F-4D97-AF65-F5344CB8AC3E}">
        <p14:creationId xmlns:p14="http://schemas.microsoft.com/office/powerpoint/2010/main" val="6105674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936514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AOP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Aspect Oriented Programming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공통적으로 적용될 모듈을 만든 후 적용하고자 하는 부분의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</a:t>
            </a:r>
            <a:r>
              <a:rPr lang="ko-KR" altLang="en-US"/>
              <a:t>코드 밖에서 삽입하는 방법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분야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메소드의 성능 테스트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트랜잭션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예외 반환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로깅</a:t>
            </a:r>
            <a:r>
              <a:rPr lang="en-US" altLang="ko-KR"/>
              <a:t>, </a:t>
            </a:r>
            <a:r>
              <a:rPr lang="ko-KR" altLang="en-US"/>
              <a:t>인증</a:t>
            </a:r>
            <a:r>
              <a:rPr lang="en-US" altLang="ko-KR"/>
              <a:t>, </a:t>
            </a:r>
            <a:r>
              <a:rPr lang="ko-KR" altLang="en-US"/>
              <a:t>권한 처리 등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E35615-715E-4FC8-BDC9-A47B18401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772816"/>
            <a:ext cx="3744416" cy="1709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A4819F-C8D8-451B-9397-68604DDF4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3927218"/>
            <a:ext cx="3744416" cy="2454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77539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9556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AOP</a:t>
            </a:r>
            <a:endParaRPr lang="en-US" altLang="ko-KR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4DA940A-5A27-480D-B5B8-B94E4E628726}"/>
              </a:ext>
            </a:extLst>
          </p:cNvPr>
          <p:cNvGraphicFramePr>
            <a:graphicFrameLocks noGrp="1"/>
          </p:cNvGraphicFramePr>
          <p:nvPr/>
        </p:nvGraphicFramePr>
        <p:xfrm>
          <a:off x="971600" y="764704"/>
          <a:ext cx="7488831" cy="518246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526104112"/>
                    </a:ext>
                  </a:extLst>
                </a:gridCol>
                <a:gridCol w="5688631">
                  <a:extLst>
                    <a:ext uri="{9D8B030D-6E8A-4147-A177-3AD203B41FA5}">
                      <a16:colId xmlns:a16="http://schemas.microsoft.com/office/drawing/2014/main" val="2705378039"/>
                    </a:ext>
                  </a:extLst>
                </a:gridCol>
              </a:tblGrid>
              <a:tr h="549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33643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Advice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1"/>
                        <a:t>부가 기능을 담은 모듈 </a:t>
                      </a:r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메소드</a:t>
                      </a:r>
                      <a:r>
                        <a:rPr lang="en-US" altLang="ko-KR" sz="1600" b="1"/>
                        <a:t>)</a:t>
                      </a:r>
                      <a:endParaRPr lang="ko-KR" altLang="en-US" sz="16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23542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Pointcut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Joinpoint </a:t>
                      </a:r>
                      <a:r>
                        <a:rPr lang="ko-KR" altLang="en-US" sz="1600" b="1"/>
                        <a:t>중 실제 </a:t>
                      </a:r>
                      <a:r>
                        <a:rPr lang="en-US" altLang="ko-KR" sz="1600" b="1"/>
                        <a:t>Advice</a:t>
                      </a:r>
                      <a:r>
                        <a:rPr lang="ko-KR" altLang="en-US" sz="1600" b="1"/>
                        <a:t>가 적용되는 지점 </a:t>
                      </a:r>
                      <a:endParaRPr lang="en-US" altLang="ko-KR" sz="1600" b="1"/>
                    </a:p>
                    <a:p>
                      <a:pPr algn="ctr" latinLnBrk="1"/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위치</a:t>
                      </a:r>
                      <a:r>
                        <a:rPr lang="en-US" altLang="ko-KR" sz="1600" b="1"/>
                        <a:t>+</a:t>
                      </a:r>
                      <a:r>
                        <a:rPr lang="ko-KR" altLang="en-US" sz="1600" b="1"/>
                        <a:t>시점 지정</a:t>
                      </a:r>
                      <a:r>
                        <a:rPr lang="en-US" altLang="ko-KR" sz="1600" b="1"/>
                        <a:t>)</a:t>
                      </a:r>
                      <a:endParaRPr lang="ko-KR" altLang="en-US" sz="16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08322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Aspect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Advisor</a:t>
                      </a:r>
                      <a:r>
                        <a:rPr lang="ko-KR" altLang="en-US" sz="1600" b="1"/>
                        <a:t>의 집합 </a:t>
                      </a:r>
                      <a:r>
                        <a:rPr lang="en-US" altLang="ko-KR" sz="1600" b="1"/>
                        <a:t>(Advice + Pointcut)</a:t>
                      </a:r>
                      <a:endParaRPr lang="ko-KR" altLang="en-US" sz="1600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05086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Target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부가기능을 부여할 대상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4222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JoinPoint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Advice</a:t>
                      </a:r>
                      <a:r>
                        <a:rPr lang="ko-KR" altLang="en-US" sz="1600"/>
                        <a:t>가 적용될 수 있는 지점 </a:t>
                      </a:r>
                      <a:r>
                        <a:rPr lang="en-US" altLang="ko-KR" sz="1600"/>
                        <a:t>(Pointcut </a:t>
                      </a:r>
                      <a:r>
                        <a:rPr lang="ko-KR" altLang="en-US" sz="1600"/>
                        <a:t>후보의 집합</a:t>
                      </a:r>
                      <a:r>
                        <a:rPr lang="en-US" altLang="ko-KR" sz="1600"/>
                        <a:t>)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2177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Proxy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Advice</a:t>
                      </a:r>
                      <a:r>
                        <a:rPr lang="ko-KR" altLang="en-US" sz="1600"/>
                        <a:t>를 </a:t>
                      </a:r>
                      <a:r>
                        <a:rPr lang="en-US" altLang="ko-KR" sz="1600"/>
                        <a:t>Target</a:t>
                      </a:r>
                      <a:r>
                        <a:rPr lang="ko-KR" altLang="en-US" sz="1600"/>
                        <a:t>에 적용할 때 생기는 객체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3922108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Advisor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Pointcut</a:t>
                      </a:r>
                      <a:r>
                        <a:rPr lang="ko-KR" altLang="en-US" sz="1600"/>
                        <a:t>과 </a:t>
                      </a:r>
                      <a:r>
                        <a:rPr lang="en-US" altLang="ko-KR" sz="1600"/>
                        <a:t>Advice</a:t>
                      </a:r>
                      <a:r>
                        <a:rPr lang="ko-KR" altLang="en-US" sz="1600"/>
                        <a:t>를 하나씩 가지고 있는 오브젝트</a:t>
                      </a:r>
                      <a:endParaRPr lang="en-US" altLang="ko-KR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01323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Weaving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Advice</a:t>
                      </a:r>
                      <a:r>
                        <a:rPr lang="ko-KR" altLang="en-US" sz="1600"/>
                        <a:t>를 </a:t>
                      </a:r>
                      <a:r>
                        <a:rPr lang="en-US" altLang="ko-KR" sz="1600"/>
                        <a:t>Target</a:t>
                      </a:r>
                      <a:r>
                        <a:rPr lang="ko-KR" altLang="en-US" sz="1600"/>
                        <a:t>에 적용하는 과정</a:t>
                      </a:r>
                      <a:endParaRPr lang="en-US" altLang="ko-KR" sz="1600"/>
                    </a:p>
                    <a:p>
                      <a:pPr algn="ctr" latinLnBrk="1"/>
                      <a:r>
                        <a:rPr lang="ko-KR" altLang="en-US" sz="1600"/>
                        <a:t>부가기능을 핵심기능에 삽입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51544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215533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9556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AOP</a:t>
            </a:r>
            <a:endParaRPr lang="en-US" altLang="ko-KR" dirty="0"/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34DA940A-5A27-480D-B5B8-B94E4E628726}"/>
              </a:ext>
            </a:extLst>
          </p:cNvPr>
          <p:cNvGraphicFramePr>
            <a:graphicFrameLocks noGrp="1"/>
          </p:cNvGraphicFramePr>
          <p:nvPr/>
        </p:nvGraphicFramePr>
        <p:xfrm>
          <a:off x="971600" y="764704"/>
          <a:ext cx="7488831" cy="34451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800200">
                  <a:extLst>
                    <a:ext uri="{9D8B030D-6E8A-4147-A177-3AD203B41FA5}">
                      <a16:colId xmlns:a16="http://schemas.microsoft.com/office/drawing/2014/main" val="2526104112"/>
                    </a:ext>
                  </a:extLst>
                </a:gridCol>
                <a:gridCol w="5688631">
                  <a:extLst>
                    <a:ext uri="{9D8B030D-6E8A-4147-A177-3AD203B41FA5}">
                      <a16:colId xmlns:a16="http://schemas.microsoft.com/office/drawing/2014/main" val="2705378039"/>
                    </a:ext>
                  </a:extLst>
                </a:gridCol>
              </a:tblGrid>
              <a:tr h="5495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용어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336435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before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Pointcut</a:t>
                      </a:r>
                      <a:r>
                        <a:rPr lang="ko-KR" altLang="en-US" sz="1600" b="1"/>
                        <a:t>으로 지정된 메소드 호출 전에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23542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after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Pointcut</a:t>
                      </a:r>
                      <a:r>
                        <a:rPr lang="ko-KR" altLang="en-US" sz="1600" b="1"/>
                        <a:t>으로 지정된 메소드 호출 후에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083222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around</a:t>
                      </a:r>
                      <a:endParaRPr lang="ko-KR" altLang="en-US" sz="1600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1"/>
                        <a:t>before</a:t>
                      </a:r>
                      <a:r>
                        <a:rPr lang="ko-KR" altLang="en-US" sz="1600" b="1"/>
                        <a:t>와 </a:t>
                      </a:r>
                      <a:r>
                        <a:rPr lang="en-US" altLang="ko-KR" sz="1600" b="1"/>
                        <a:t>after </a:t>
                      </a:r>
                      <a:r>
                        <a:rPr lang="ko-KR" altLang="en-US" sz="1600" b="1"/>
                        <a:t>기능을 </a:t>
                      </a:r>
                      <a:r>
                        <a:rPr lang="en-US" altLang="ko-KR" sz="1600" b="1"/>
                        <a:t>(</a:t>
                      </a:r>
                      <a:r>
                        <a:rPr lang="ko-KR" altLang="en-US" sz="1600" b="1"/>
                        <a:t>코드 상</a:t>
                      </a:r>
                      <a:r>
                        <a:rPr lang="en-US" altLang="ko-KR" sz="1600" b="1"/>
                        <a:t>) </a:t>
                      </a:r>
                      <a:r>
                        <a:rPr lang="ko-KR" altLang="en-US" sz="1600" b="1"/>
                        <a:t>한번에 적용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05086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after-returning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/>
                        <a:t>Pointcut</a:t>
                      </a:r>
                      <a:r>
                        <a:rPr lang="ko-KR" altLang="en-US" sz="1600" b="0"/>
                        <a:t>으로 지정된 메소드가 </a:t>
                      </a:r>
                      <a:r>
                        <a:rPr lang="ko-KR" altLang="en-US" sz="1600" b="1"/>
                        <a:t>정상 </a:t>
                      </a:r>
                      <a:r>
                        <a:rPr lang="ko-KR" altLang="en-US" sz="1600" b="0"/>
                        <a:t>호출 후에 동작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42220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after-throwing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b="0"/>
                        <a:t>Pointcut</a:t>
                      </a:r>
                      <a:r>
                        <a:rPr lang="ko-KR" altLang="en-US" sz="1600" b="0"/>
                        <a:t>으로 지정된 메소드가 </a:t>
                      </a:r>
                      <a:r>
                        <a:rPr lang="ko-KR" altLang="en-US" sz="1600" b="1"/>
                        <a:t>실행 중 오류</a:t>
                      </a:r>
                      <a:r>
                        <a:rPr lang="ko-KR" altLang="en-US" sz="1600" b="0"/>
                        <a:t> 발생 시 동작</a:t>
                      </a:r>
                      <a:endParaRPr lang="ko-KR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2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6105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827912" cy="58557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AOP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execution() : </a:t>
            </a:r>
            <a:r>
              <a:rPr lang="ko-KR" altLang="en-US"/>
              <a:t>적용할 메소드를 세부적으로 명시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execution(public void set*(..))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</a:t>
            </a:r>
            <a:r>
              <a:rPr lang="en-US" altLang="ko-KR"/>
              <a:t> </a:t>
            </a:r>
            <a:r>
              <a:rPr lang="ko-KR" altLang="en-US"/>
              <a:t>리턴 타입 </a:t>
            </a:r>
            <a:r>
              <a:rPr lang="en-US" altLang="ko-KR"/>
              <a:t>: void , </a:t>
            </a:r>
            <a:r>
              <a:rPr lang="ko-KR" altLang="en-US"/>
              <a:t>메소드명 </a:t>
            </a:r>
            <a:r>
              <a:rPr lang="en-US" altLang="ko-KR"/>
              <a:t>: set</a:t>
            </a:r>
            <a:r>
              <a:rPr lang="ko-KR" altLang="en-US"/>
              <a:t>으로 시작</a:t>
            </a:r>
            <a:r>
              <a:rPr lang="en-US" altLang="ko-KR"/>
              <a:t>, </a:t>
            </a:r>
            <a:r>
              <a:rPr lang="ko-KR" altLang="en-US"/>
              <a:t>파라미터 </a:t>
            </a:r>
            <a:r>
              <a:rPr lang="en-US" altLang="ko-KR"/>
              <a:t>: 0</a:t>
            </a:r>
            <a:r>
              <a:rPr lang="ko-KR" altLang="en-US"/>
              <a:t>개 이상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execution(* com.spring.aop.*.*())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 </a:t>
            </a:r>
            <a:r>
              <a:rPr lang="ko-KR" altLang="en-US"/>
              <a:t>리턴 타입 </a:t>
            </a:r>
            <a:r>
              <a:rPr lang="en-US" altLang="ko-KR"/>
              <a:t>: All, </a:t>
            </a:r>
            <a:r>
              <a:rPr lang="ko-KR" altLang="en-US"/>
              <a:t>메소드명 </a:t>
            </a:r>
            <a:r>
              <a:rPr lang="en-US" altLang="ko-KR"/>
              <a:t>: All, </a:t>
            </a:r>
            <a:r>
              <a:rPr lang="ko-KR" altLang="en-US"/>
              <a:t>파라미터 </a:t>
            </a:r>
            <a:r>
              <a:rPr lang="en-US" altLang="ko-KR"/>
              <a:t>: </a:t>
            </a:r>
            <a:r>
              <a:rPr lang="ko-KR" altLang="en-US"/>
              <a:t>없음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execution(* com.spring.aop..First.process(..))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</a:t>
            </a:r>
            <a:r>
              <a:rPr lang="en-US" altLang="ko-KR"/>
              <a:t> </a:t>
            </a:r>
            <a:r>
              <a:rPr lang="ko-KR" altLang="en-US"/>
              <a:t>리턴 타입 </a:t>
            </a:r>
            <a:r>
              <a:rPr lang="en-US" altLang="ko-KR"/>
              <a:t>: All, </a:t>
            </a:r>
            <a:r>
              <a:rPr lang="ko-KR" altLang="en-US"/>
              <a:t>메소드명 </a:t>
            </a:r>
            <a:r>
              <a:rPr lang="en-US" altLang="ko-KR"/>
              <a:t>: process, </a:t>
            </a:r>
            <a:r>
              <a:rPr lang="ko-KR" altLang="en-US"/>
              <a:t>파라미터 </a:t>
            </a:r>
            <a:r>
              <a:rPr lang="en-US" altLang="ko-KR"/>
              <a:t>: 0</a:t>
            </a:r>
            <a:r>
              <a:rPr lang="ko-KR" altLang="en-US"/>
              <a:t>개 이상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execution(String com.spring.aop.exam.First.process())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</a:t>
            </a:r>
            <a:r>
              <a:rPr lang="en-US" altLang="ko-KR"/>
              <a:t> </a:t>
            </a:r>
            <a:r>
              <a:rPr lang="ko-KR" altLang="en-US"/>
              <a:t>리턴 타입 </a:t>
            </a:r>
            <a:r>
              <a:rPr lang="en-US" altLang="ko-KR"/>
              <a:t>: String, </a:t>
            </a:r>
            <a:r>
              <a:rPr lang="ko-KR" altLang="en-US"/>
              <a:t>메소드명 </a:t>
            </a:r>
            <a:r>
              <a:rPr lang="en-US" altLang="ko-KR"/>
              <a:t>: process, </a:t>
            </a:r>
            <a:r>
              <a:rPr lang="ko-KR" altLang="en-US"/>
              <a:t>파라미터 </a:t>
            </a:r>
            <a:r>
              <a:rPr lang="en-US" altLang="ko-KR"/>
              <a:t>: </a:t>
            </a:r>
            <a:r>
              <a:rPr lang="ko-KR" altLang="en-US"/>
              <a:t>없음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execution(* get*(*))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 </a:t>
            </a:r>
            <a:r>
              <a:rPr lang="ko-KR" altLang="en-US"/>
              <a:t>리턴 타입 </a:t>
            </a:r>
            <a:r>
              <a:rPr lang="en-US" altLang="ko-KR"/>
              <a:t>: All, </a:t>
            </a:r>
            <a:r>
              <a:rPr lang="ko-KR" altLang="en-US"/>
              <a:t>메소드명 </a:t>
            </a:r>
            <a:r>
              <a:rPr lang="en-US" altLang="ko-KR"/>
              <a:t>: get</a:t>
            </a:r>
            <a:r>
              <a:rPr lang="ko-KR" altLang="en-US"/>
              <a:t>으로 시작</a:t>
            </a:r>
            <a:r>
              <a:rPr lang="en-US" altLang="ko-KR"/>
              <a:t>, </a:t>
            </a:r>
            <a:r>
              <a:rPr lang="ko-KR" altLang="en-US"/>
              <a:t>파라미터 </a:t>
            </a:r>
            <a:r>
              <a:rPr lang="en-US" altLang="ko-KR"/>
              <a:t>: 1</a:t>
            </a:r>
            <a:r>
              <a:rPr lang="ko-KR" altLang="en-US"/>
              <a:t>개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execution(* get*(*, *))</a:t>
            </a:r>
          </a:p>
          <a:p>
            <a:pPr>
              <a:lnSpc>
                <a:spcPct val="150000"/>
              </a:lnSpc>
            </a:pPr>
            <a:r>
              <a:rPr lang="en-US" altLang="ko-KR">
                <a:sym typeface="Wingdings" panose="05000000000000000000" pitchFamily="2" charset="2"/>
              </a:rPr>
              <a:t>           </a:t>
            </a:r>
            <a:r>
              <a:rPr lang="ko-KR" altLang="en-US"/>
              <a:t>리턴 타입 </a:t>
            </a:r>
            <a:r>
              <a:rPr lang="en-US" altLang="ko-KR"/>
              <a:t>: All, </a:t>
            </a:r>
            <a:r>
              <a:rPr lang="ko-KR" altLang="en-US"/>
              <a:t>메소드명 </a:t>
            </a:r>
            <a:r>
              <a:rPr lang="en-US" altLang="ko-KR"/>
              <a:t>: get</a:t>
            </a:r>
            <a:r>
              <a:rPr lang="ko-KR" altLang="en-US"/>
              <a:t>으로 시작</a:t>
            </a:r>
            <a:r>
              <a:rPr lang="en-US" altLang="ko-KR"/>
              <a:t>, </a:t>
            </a:r>
            <a:r>
              <a:rPr lang="ko-KR" altLang="en-US"/>
              <a:t>파라미터 </a:t>
            </a:r>
            <a:r>
              <a:rPr lang="en-US" altLang="ko-KR"/>
              <a:t>: 2</a:t>
            </a:r>
            <a:r>
              <a:rPr lang="ko-KR" altLang="en-US"/>
              <a:t>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9282728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955646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AOP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53DA4B-34BC-4015-9C85-2CB4EBF3FD19}"/>
              </a:ext>
            </a:extLst>
          </p:cNvPr>
          <p:cNvSpPr/>
          <p:nvPr/>
        </p:nvSpPr>
        <p:spPr>
          <a:xfrm>
            <a:off x="2926856" y="1628800"/>
            <a:ext cx="3096344" cy="410445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3CAF75B-A30D-49B0-AAA7-51618D136934}"/>
              </a:ext>
            </a:extLst>
          </p:cNvPr>
          <p:cNvSpPr/>
          <p:nvPr/>
        </p:nvSpPr>
        <p:spPr>
          <a:xfrm>
            <a:off x="3102684" y="2060848"/>
            <a:ext cx="2744688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methodA()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815B530-F433-4F49-A1A9-C2C670215EE3}"/>
              </a:ext>
            </a:extLst>
          </p:cNvPr>
          <p:cNvSpPr/>
          <p:nvPr/>
        </p:nvSpPr>
        <p:spPr>
          <a:xfrm>
            <a:off x="3102684" y="3356992"/>
            <a:ext cx="2744688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methodB()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6FA56A-B01E-43FE-8395-CA7780A6237B}"/>
              </a:ext>
            </a:extLst>
          </p:cNvPr>
          <p:cNvSpPr/>
          <p:nvPr/>
        </p:nvSpPr>
        <p:spPr>
          <a:xfrm>
            <a:off x="3102684" y="4653136"/>
            <a:ext cx="2744688" cy="64807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methodC()</a:t>
            </a:r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B52CA630-7E7A-48D5-84CC-317E34A87B3E}"/>
              </a:ext>
            </a:extLst>
          </p:cNvPr>
          <p:cNvSpPr/>
          <p:nvPr/>
        </p:nvSpPr>
        <p:spPr>
          <a:xfrm>
            <a:off x="6527256" y="2084369"/>
            <a:ext cx="1933176" cy="60103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methodA before</a:t>
            </a:r>
          </a:p>
          <a:p>
            <a:pPr algn="ctr"/>
            <a:r>
              <a:rPr lang="en-US" altLang="ko-KR" sz="1400"/>
              <a:t>methodA after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841154FF-A268-4822-98BC-2AD4A8A87F5A}"/>
              </a:ext>
            </a:extLst>
          </p:cNvPr>
          <p:cNvSpPr/>
          <p:nvPr/>
        </p:nvSpPr>
        <p:spPr>
          <a:xfrm>
            <a:off x="6527256" y="3380513"/>
            <a:ext cx="1933176" cy="6010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methodB before</a:t>
            </a:r>
          </a:p>
          <a:p>
            <a:pPr algn="ctr"/>
            <a:r>
              <a:rPr lang="en-US" altLang="ko-KR" sz="1400"/>
              <a:t>methodB after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A1B3341-8405-417A-A940-94880EA268CE}"/>
              </a:ext>
            </a:extLst>
          </p:cNvPr>
          <p:cNvSpPr/>
          <p:nvPr/>
        </p:nvSpPr>
        <p:spPr>
          <a:xfrm>
            <a:off x="6527256" y="4676657"/>
            <a:ext cx="1933176" cy="60103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methodC before</a:t>
            </a:r>
          </a:p>
          <a:p>
            <a:pPr algn="ctr"/>
            <a:r>
              <a:rPr lang="en-US" altLang="ko-KR" sz="1400"/>
              <a:t>methodC after</a:t>
            </a:r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BBF18CD-A69A-4D0B-8F8D-774D588B5593}"/>
              </a:ext>
            </a:extLst>
          </p:cNvPr>
          <p:cNvCxnSpPr>
            <a:cxnSpLocks/>
            <a:stCxn id="10" idx="1"/>
            <a:endCxn id="4" idx="0"/>
          </p:cNvCxnSpPr>
          <p:nvPr/>
        </p:nvCxnSpPr>
        <p:spPr>
          <a:xfrm rot="10800000">
            <a:off x="4475028" y="2060848"/>
            <a:ext cx="2052228" cy="324036"/>
          </a:xfrm>
          <a:prstGeom prst="bentConnector4">
            <a:avLst>
              <a:gd name="adj1" fmla="val 16565"/>
              <a:gd name="adj2" fmla="val 170548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C2E741C5-5085-448E-AE41-2E9107FAC07D}"/>
              </a:ext>
            </a:extLst>
          </p:cNvPr>
          <p:cNvCxnSpPr>
            <a:cxnSpLocks/>
            <a:stCxn id="10" idx="1"/>
            <a:endCxn id="4" idx="2"/>
          </p:cNvCxnSpPr>
          <p:nvPr/>
        </p:nvCxnSpPr>
        <p:spPr>
          <a:xfrm rot="10800000" flipV="1">
            <a:off x="4475028" y="2384884"/>
            <a:ext cx="2052228" cy="324036"/>
          </a:xfrm>
          <a:prstGeom prst="bentConnector4">
            <a:avLst>
              <a:gd name="adj1" fmla="val 16565"/>
              <a:gd name="adj2" fmla="val 170548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2E8E20D9-A743-4F57-A995-5D0E32963435}"/>
              </a:ext>
            </a:extLst>
          </p:cNvPr>
          <p:cNvCxnSpPr>
            <a:cxnSpLocks/>
            <a:stCxn id="12" idx="1"/>
            <a:endCxn id="5" idx="0"/>
          </p:cNvCxnSpPr>
          <p:nvPr/>
        </p:nvCxnSpPr>
        <p:spPr>
          <a:xfrm rot="10800000">
            <a:off x="4475028" y="3356992"/>
            <a:ext cx="2052228" cy="324036"/>
          </a:xfrm>
          <a:prstGeom prst="bentConnector4">
            <a:avLst>
              <a:gd name="adj1" fmla="val 16565"/>
              <a:gd name="adj2" fmla="val 170548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76E573E8-2F35-4111-A46F-FA324A03AB64}"/>
              </a:ext>
            </a:extLst>
          </p:cNvPr>
          <p:cNvCxnSpPr>
            <a:cxnSpLocks/>
            <a:stCxn id="12" idx="1"/>
            <a:endCxn id="5" idx="2"/>
          </p:cNvCxnSpPr>
          <p:nvPr/>
        </p:nvCxnSpPr>
        <p:spPr>
          <a:xfrm rot="10800000" flipV="1">
            <a:off x="4475028" y="3681028"/>
            <a:ext cx="2052228" cy="324036"/>
          </a:xfrm>
          <a:prstGeom prst="bentConnector4">
            <a:avLst>
              <a:gd name="adj1" fmla="val 16565"/>
              <a:gd name="adj2" fmla="val 170548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7527711E-83FC-4412-9889-56209F8E5D52}"/>
              </a:ext>
            </a:extLst>
          </p:cNvPr>
          <p:cNvCxnSpPr>
            <a:cxnSpLocks/>
            <a:stCxn id="13" idx="1"/>
            <a:endCxn id="6" idx="0"/>
          </p:cNvCxnSpPr>
          <p:nvPr/>
        </p:nvCxnSpPr>
        <p:spPr>
          <a:xfrm rot="10800000">
            <a:off x="4475028" y="4653136"/>
            <a:ext cx="2052228" cy="324036"/>
          </a:xfrm>
          <a:prstGeom prst="bentConnector4">
            <a:avLst>
              <a:gd name="adj1" fmla="val 16565"/>
              <a:gd name="adj2" fmla="val 17054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963215C1-7860-4651-91E5-BD44275A6FD0}"/>
              </a:ext>
            </a:extLst>
          </p:cNvPr>
          <p:cNvCxnSpPr>
            <a:cxnSpLocks/>
            <a:stCxn id="13" idx="1"/>
            <a:endCxn id="6" idx="2"/>
          </p:cNvCxnSpPr>
          <p:nvPr/>
        </p:nvCxnSpPr>
        <p:spPr>
          <a:xfrm rot="10800000" flipV="1">
            <a:off x="4475028" y="4977172"/>
            <a:ext cx="2052228" cy="324036"/>
          </a:xfrm>
          <a:prstGeom prst="bentConnector4">
            <a:avLst>
              <a:gd name="adj1" fmla="val 16565"/>
              <a:gd name="adj2" fmla="val 170548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799103C7-BC41-4851-8AB4-0F39313F54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83497" y="1961327"/>
            <a:ext cx="1296144" cy="154222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CE9424E1-2401-4A07-92CA-DDDBEE91E13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308586" y="2632382"/>
            <a:ext cx="23522" cy="1519785"/>
          </a:xfrm>
          <a:prstGeom prst="bentConnector4">
            <a:avLst>
              <a:gd name="adj1" fmla="val -971856"/>
              <a:gd name="adj2" fmla="val 81800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0451784C-59AA-4EA5-8AAB-F09C3EB7001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37142" y="3659602"/>
            <a:ext cx="1296144" cy="83494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C4E08EBD-EA3D-47F8-BF82-89AAA9CB1056}"/>
              </a:ext>
            </a:extLst>
          </p:cNvPr>
          <p:cNvSpPr/>
          <p:nvPr/>
        </p:nvSpPr>
        <p:spPr>
          <a:xfrm>
            <a:off x="593867" y="3380513"/>
            <a:ext cx="1933176" cy="60103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m* before</a:t>
            </a:r>
          </a:p>
        </p:txBody>
      </p:sp>
    </p:spTree>
    <p:extLst>
      <p:ext uri="{BB962C8B-B14F-4D97-AF65-F5344CB8AC3E}">
        <p14:creationId xmlns:p14="http://schemas.microsoft.com/office/powerpoint/2010/main" val="101402587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1541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AOP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Aspect (Advice + Pointcut)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50475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Slf4j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Aspect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ControllerAspect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Before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"execution (* com.example.basic.controller.*.*(..))"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onBeforeHandler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JoinPoint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joinPoint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"@Before run"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After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"execution (* com.example.basic.controller.*.*(..))"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onAfterHandler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JoinPoint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joinPoint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"@After run"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 spc="-4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AfterReturning</a:t>
            </a:r>
            <a:r>
              <a:rPr lang="en-US" altLang="ko-KR" sz="14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spc="-4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spc="-4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"execution (* com.example.basic.controller.*.*(..))"</a:t>
            </a:r>
            <a:r>
              <a:rPr lang="en-US" altLang="ko-KR" sz="1400" b="0" spc="-4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4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returning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"data"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onAfterReturningHandler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JoinPoint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joinPoint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!=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"@AfterReturning run"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aspect/ControllerAspect.java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00333238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176143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AOP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http://localhost:8080/json/string</a:t>
            </a:r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/>
              <a:t>    ● http://localhost:8080/json/map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FCB3CAD-A496-47AE-BEA0-7C582BD4A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32096"/>
            <a:ext cx="3032381" cy="815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1BC3BCE-BD82-4D0F-990C-C886938E5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88840"/>
            <a:ext cx="6210838" cy="815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CDC3C5-9A40-4E6D-908C-6970E6D073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7" y="3501008"/>
            <a:ext cx="3032381" cy="1585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6F8CECC-2696-48CA-ADEF-5FA3E4012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7" y="5229200"/>
            <a:ext cx="7666384" cy="815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577577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109592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ControllerAdvice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Controller</a:t>
            </a:r>
            <a:r>
              <a:rPr lang="ko-KR" altLang="en-US"/>
              <a:t>에서 발생되는 오류를 감지하고 처리해주는 기능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● 사용 이유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예외처리를 한 곳에 묶어서 편하게 관리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처리가 제대로 되지 못한 부분에 예외가 발생되는 경우 브라우저에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Exception Message</a:t>
            </a:r>
            <a:r>
              <a:rPr lang="ko-KR" altLang="en-US"/>
              <a:t>가 노출되어 버리는데 모든 예측하지 못한 예외도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      한꺼번에 처리 가능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4604689-BD14-44D1-ADF2-94315134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212976"/>
            <a:ext cx="795236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687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013669" cy="6271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ControllerAdvice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기본 구조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@ControllerAdvice</a:t>
            </a:r>
            <a:r>
              <a:rPr lang="ko-KR" altLang="en-US"/>
              <a:t>의 옵션으로 특정 패키지</a:t>
            </a:r>
            <a:r>
              <a:rPr lang="en-US" altLang="ko-KR"/>
              <a:t>, </a:t>
            </a:r>
            <a:r>
              <a:rPr lang="ko-KR" altLang="en-US"/>
              <a:t>특정 클래스만 지정 가능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기본값 </a:t>
            </a:r>
            <a:r>
              <a:rPr lang="en-US" altLang="ko-KR"/>
              <a:t>: </a:t>
            </a:r>
            <a:r>
              <a:rPr lang="ko-KR" altLang="en-US"/>
              <a:t>프로젝트 기본 패키지 내의 모든 컨트롤러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@ExceptionHandler</a:t>
            </a:r>
            <a:r>
              <a:rPr lang="ko-KR" altLang="en-US"/>
              <a:t>의 옵션으로 특정 </a:t>
            </a:r>
            <a:r>
              <a:rPr lang="en-US" altLang="ko-KR"/>
              <a:t>Exception</a:t>
            </a:r>
            <a:r>
              <a:rPr lang="ko-KR" altLang="en-US"/>
              <a:t>에 대해서만 동작 가능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기본값 </a:t>
            </a:r>
            <a:r>
              <a:rPr lang="en-US" altLang="ko-KR"/>
              <a:t>: Exception (</a:t>
            </a:r>
            <a:r>
              <a:rPr lang="ko-KR" altLang="en-US"/>
              <a:t>모든 예외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@ResponseStatus</a:t>
            </a:r>
            <a:r>
              <a:rPr lang="ko-KR" altLang="en-US"/>
              <a:t>의 옵션으로 응답 코드 지정 가능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기본값 </a:t>
            </a:r>
            <a:r>
              <a:rPr lang="en-US" altLang="ko-KR"/>
              <a:t>: HttpStatus.INTERNAL_SERVER_ERROR (500)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메소드의 리턴 타입은 컨트롤러에서 사용하는 것과 동일</a:t>
            </a:r>
            <a:endParaRPr lang="en-US" altLang="ko-K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0DBA61-0871-4691-832C-71588FC514B2}"/>
              </a:ext>
            </a:extLst>
          </p:cNvPr>
          <p:cNvSpPr txBox="1"/>
          <p:nvPr/>
        </p:nvSpPr>
        <p:spPr>
          <a:xfrm>
            <a:off x="755576" y="1052736"/>
            <a:ext cx="7704856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ControllerAdvice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MyControllerAdvice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ExceptionHandler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[@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ResponseStatus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[@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WebRequest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[view];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3858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68569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/>
              <a:t>프로젝트 실행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src/main/java/com/example/demo/controller/HomeController.java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C4DDC-2F6D-4857-969A-F10B6016F834}"/>
              </a:ext>
            </a:extLst>
          </p:cNvPr>
          <p:cNvSpPr txBox="1"/>
          <p:nvPr/>
        </p:nvSpPr>
        <p:spPr>
          <a:xfrm>
            <a:off x="539552" y="986422"/>
            <a:ext cx="8280920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org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springframework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stereotype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org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springframework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annotation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EF7920-FA3B-4D9F-8FD2-D3D32EB79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2348880"/>
            <a:ext cx="2023997" cy="3813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18558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705549" cy="3085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ControllerAdvice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Custom Exception</a:t>
            </a:r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20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/>
              <a:t>    ● Controller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@Data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@NoArgsConstructor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@AllArgsConstructor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CustomException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RuntimeException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exception/CustomException.java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9C1F0D-6B7F-49EA-B505-B00FCDD76EF0}"/>
              </a:ext>
            </a:extLst>
          </p:cNvPr>
          <p:cNvSpPr txBox="1"/>
          <p:nvPr/>
        </p:nvSpPr>
        <p:spPr>
          <a:xfrm>
            <a:off x="755575" y="3518434"/>
            <a:ext cx="7704856" cy="2893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"exception1"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exception1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"exception!"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"exception1"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"exception2"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exception2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isError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throw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CustomException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"runtime exception!"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"exception2"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F636B-BEF7-4596-9DDB-287B56424020}"/>
              </a:ext>
            </a:extLst>
          </p:cNvPr>
          <p:cNvSpPr txBox="1"/>
          <p:nvPr/>
        </p:nvSpPr>
        <p:spPr>
          <a:xfrm>
            <a:off x="755574" y="3179880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controller/ExceptionController.java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22853624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62918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ControllerAdvice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Controller Advice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Slf4j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ControllerAdvice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assignableTypes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ExceptionController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MyControllerAdvice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ExceptionHandler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ResponseStatus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HttpStatus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INTERNAL_SERVER_ERROR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handle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WebRequest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"&lt;h1&gt;"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"&lt;/h1&gt;"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aspect/ControllerAdvice.java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8841339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201471" cy="3916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ControllerAdvice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http://localhost:8080/exception1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 b="1"/>
          </a:p>
          <a:p>
            <a:pPr>
              <a:lnSpc>
                <a:spcPct val="200000"/>
              </a:lnSpc>
            </a:pP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/>
              <a:t>    ● http://localhost:8080/exception2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27BFE7-307B-4862-AAC2-9F03FAE9F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7" y="1031147"/>
            <a:ext cx="3850817" cy="2371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31903E-900B-4E88-B377-52C2C03D1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6" y="4043309"/>
            <a:ext cx="3850817" cy="2371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511767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096203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Filter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HTTP </a:t>
            </a:r>
            <a:r>
              <a:rPr lang="ko-KR" altLang="en-US"/>
              <a:t>요청과 응답을 변경할 수 있는 기능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 분야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XSS (Cross Site Scripting) </a:t>
            </a:r>
            <a:r>
              <a:rPr lang="ko-KR" altLang="en-US"/>
              <a:t>방지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Logging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Encoding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IP </a:t>
            </a:r>
            <a:r>
              <a:rPr lang="ko-KR" altLang="en-US"/>
              <a:t>검사 등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95C3C0-381A-49D8-9B3C-284032E36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3370934"/>
            <a:ext cx="7332417" cy="21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994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33530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Filter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Filter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47705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Slf4j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IPCheckFilter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ServletRequest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ServletResponse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FilterChain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ServletException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begin"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getRemoteAddr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"ip 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chain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doFilter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"filter end"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filter/IPCheckFilter.java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8923490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525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Filter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Configuration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30931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5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Configuration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FilterConfig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5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</a:t>
            </a:r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FilterRegistrationBean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getFilterRegistrationBean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FilterRegistrationBean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Filter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50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5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FilterRegistrationBean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</a:t>
            </a:r>
            <a:r>
              <a:rPr lang="en-US" altLang="ko-KR" sz="15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IPCheckFilter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addUrlPatterns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"/visitor"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altLang="ko-KR" sz="15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bean</a:t>
            </a:r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5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config/FilterConfig.java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A996A-194C-490A-9AAE-4EACBA0FC981}"/>
              </a:ext>
            </a:extLst>
          </p:cNvPr>
          <p:cNvSpPr txBox="1"/>
          <p:nvPr/>
        </p:nvSpPr>
        <p:spPr>
          <a:xfrm>
            <a:off x="1115616" y="4581128"/>
            <a:ext cx="741682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모든 주소를 대상으로 할 때는 </a:t>
            </a:r>
            <a:r>
              <a:rPr lang="en-US" altLang="ko-KR" sz="1400" b="1">
                <a:solidFill>
                  <a:schemeClr val="accent6"/>
                </a:solidFill>
              </a:rPr>
              <a:t>/* </a:t>
            </a:r>
            <a:r>
              <a:rPr lang="ko-KR" altLang="en-US" sz="1400" b="1">
                <a:solidFill>
                  <a:schemeClr val="accent6"/>
                </a:solidFill>
              </a:rPr>
              <a:t>사용</a:t>
            </a:r>
            <a:endParaRPr lang="en-US" altLang="ko-KR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07261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85493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Filter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Controller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"/visitor"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visitor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RequestHeader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"user-agent"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userAgent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userAgent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controller/VisitorController.java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DB73C9-BD0C-4352-94F2-0AA0A0A15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2773623"/>
            <a:ext cx="5677392" cy="1310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69153BC-FCC5-4600-88D1-29D2D3D7E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231136"/>
            <a:ext cx="7704856" cy="1286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238245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800131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Interceptor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Controller</a:t>
            </a:r>
            <a:r>
              <a:rPr lang="ko-KR" altLang="en-US"/>
              <a:t>에 들어오는 요청과 응답을 가로채는 기능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Filter</a:t>
            </a:r>
            <a:r>
              <a:rPr lang="ko-KR" altLang="en-US"/>
              <a:t>와 매우 유사하지만 동작하는 시기가 다름</a:t>
            </a:r>
            <a:endParaRPr lang="en-US" altLang="ko-KR" b="1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주요 메소드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preHandler() : Controller</a:t>
            </a:r>
            <a:r>
              <a:rPr lang="ko-KR" altLang="en-US"/>
              <a:t>의 메소드가 실행되기 전 </a:t>
            </a:r>
            <a:r>
              <a:rPr lang="en-US" altLang="ko-KR"/>
              <a:t>(</a:t>
            </a:r>
            <a:r>
              <a:rPr lang="ko-KR" altLang="en-US"/>
              <a:t>요청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postHandler() : Controller</a:t>
            </a:r>
            <a:r>
              <a:rPr lang="ko-KR" altLang="en-US"/>
              <a:t>의 메소드가 실행된 후 </a:t>
            </a:r>
            <a:r>
              <a:rPr lang="en-US" altLang="ko-KR"/>
              <a:t>(</a:t>
            </a:r>
            <a:r>
              <a:rPr lang="ko-KR" altLang="en-US"/>
              <a:t>응답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afterCompletion() - View</a:t>
            </a:r>
            <a:r>
              <a:rPr lang="ko-KR" altLang="en-US"/>
              <a:t>가 </a:t>
            </a:r>
            <a:r>
              <a:rPr lang="en-US" altLang="ko-KR"/>
              <a:t>Rendering </a:t>
            </a:r>
            <a:r>
              <a:rPr lang="ko-KR" altLang="en-US"/>
              <a:t>된 이후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0541F9-1972-4B03-8495-EA300B1C2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11" y="3212976"/>
            <a:ext cx="6984777" cy="339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9330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96810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Interceptor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Interceptor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Slf4j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SignInCheckInterceptor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HandlerInterceptor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boolean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preHandle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"preHandle"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session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"user"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user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sendRedirect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"/login"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4" y="980728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interceptor/SignInCheckInterceptor.java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4828602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96810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Interceptor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Interceptor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postHandle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ModelAndView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modelAndView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"postHandle"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afterCompletion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HttpServletResponse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handler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ex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"afterCompletion"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4" y="980728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interceptor/SignInCheckInterceptor.java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4151453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1146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/>
              <a:t>프로젝트 실행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src/main/resources/templates/home.html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3C4DDC-2F6D-4857-969A-F10B6016F834}"/>
              </a:ext>
            </a:extLst>
          </p:cNvPr>
          <p:cNvSpPr txBox="1"/>
          <p:nvPr/>
        </p:nvSpPr>
        <p:spPr>
          <a:xfrm>
            <a:off x="539552" y="986422"/>
            <a:ext cx="8280920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&lt;html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xmlns:th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"http://www.thymeleaf.org"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&lt;head&gt;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&lt;/head&gt;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&lt;/body&gt;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&lt;/html&gt;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C7461CA-4534-48A5-828E-CB8749644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9" y="2348879"/>
            <a:ext cx="2023996" cy="399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109584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25254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Interceptor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Configuration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755576" y="1319282"/>
            <a:ext cx="7704856" cy="24622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Configuration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InterceptorConfig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implements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WebMvcConfigurer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SignInCheckInterceptor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signInCheckInterceptor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addInterceptors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InterceptorRegistry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registry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registry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addInterceptor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signInCheckInterceptor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addPathPatterns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"/main"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WebMvcConfigurer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super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addInterceptors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registry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config/InterceptorConfig.java</a:t>
            </a:r>
            <a:endParaRPr lang="ko-KR" altLang="en-US" sz="16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E30E95-FC00-40CF-92C1-D6B44F9D7F05}"/>
              </a:ext>
            </a:extLst>
          </p:cNvPr>
          <p:cNvSpPr txBox="1"/>
          <p:nvPr/>
        </p:nvSpPr>
        <p:spPr>
          <a:xfrm>
            <a:off x="1115616" y="4005064"/>
            <a:ext cx="7416824" cy="702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모든 주소를 대상으로 할 때는 </a:t>
            </a:r>
            <a:r>
              <a:rPr lang="en-US" altLang="ko-KR" sz="1400" b="1">
                <a:solidFill>
                  <a:schemeClr val="accent6"/>
                </a:solidFill>
              </a:rPr>
              <a:t>/** </a:t>
            </a:r>
            <a:r>
              <a:rPr lang="ko-KR" altLang="en-US" sz="1400" b="1">
                <a:solidFill>
                  <a:schemeClr val="accent6"/>
                </a:solidFill>
              </a:rPr>
              <a:t>사용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특정 주소를 제외 할 때는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excludePathPatterns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"url"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400" b="1">
                <a:solidFill>
                  <a:schemeClr val="accent6"/>
                </a:solidFill>
              </a:rPr>
              <a:t> 사용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9153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5814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Interceptor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http://localhost:8080/main</a:t>
            </a:r>
            <a:endParaRPr lang="en-US" altLang="ko-KR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3456E5-15F8-478E-926E-D969A5D9B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6" y="1031147"/>
            <a:ext cx="3177815" cy="138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4D16B3-BB2D-4706-8363-FA44F1839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1031147"/>
            <a:ext cx="3177815" cy="138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95085D83-7978-4E00-8CC3-862F52A6598D}"/>
              </a:ext>
            </a:extLst>
          </p:cNvPr>
          <p:cNvSpPr/>
          <p:nvPr/>
        </p:nvSpPr>
        <p:spPr>
          <a:xfrm>
            <a:off x="4432714" y="1580464"/>
            <a:ext cx="504056" cy="28803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F7A71A-3F75-48F2-82B2-6A3D6FED2246}"/>
              </a:ext>
            </a:extLst>
          </p:cNvPr>
          <p:cNvSpPr txBox="1"/>
          <p:nvPr/>
        </p:nvSpPr>
        <p:spPr>
          <a:xfrm>
            <a:off x="4263890" y="1988840"/>
            <a:ext cx="841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rgbClr val="FF0000"/>
                </a:solidFill>
              </a:rPr>
              <a:t>redirect</a:t>
            </a:r>
            <a:endParaRPr lang="ko-KR" altLang="en-US" sz="1400" b="1">
              <a:solidFill>
                <a:srgbClr val="FF0000"/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67FED2F-67BA-4262-BD82-22984F74CE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6" y="2780928"/>
            <a:ext cx="7282273" cy="1358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D1A3678-F028-43BA-9F8B-ED9210F69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6" y="4437112"/>
            <a:ext cx="7282273" cy="21695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66A5A5-C3F5-484A-BD0F-93D56DD265AE}"/>
              </a:ext>
            </a:extLst>
          </p:cNvPr>
          <p:cNvSpPr txBox="1"/>
          <p:nvPr/>
        </p:nvSpPr>
        <p:spPr>
          <a:xfrm>
            <a:off x="6755268" y="2573621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로그인 전 </a:t>
            </a:r>
            <a:r>
              <a:rPr lang="en-US" altLang="ko-KR" sz="1200" b="1"/>
              <a:t>/main </a:t>
            </a:r>
            <a:r>
              <a:rPr lang="ko-KR" altLang="en-US" sz="1200" b="1"/>
              <a:t>접속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C0FC36A-1751-4D3B-B29E-113820963EC9}"/>
              </a:ext>
            </a:extLst>
          </p:cNvPr>
          <p:cNvSpPr txBox="1"/>
          <p:nvPr/>
        </p:nvSpPr>
        <p:spPr>
          <a:xfrm>
            <a:off x="6736971" y="4221088"/>
            <a:ext cx="16995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로그인 후 </a:t>
            </a:r>
            <a:r>
              <a:rPr lang="en-US" altLang="ko-KR" sz="1200" b="1"/>
              <a:t>/main </a:t>
            </a:r>
            <a:r>
              <a:rPr lang="ko-KR" altLang="en-US" sz="1200" b="1"/>
              <a:t>접속</a:t>
            </a:r>
          </a:p>
        </p:txBody>
      </p:sp>
    </p:spTree>
    <p:extLst>
      <p:ext uri="{BB962C8B-B14F-4D97-AF65-F5344CB8AC3E}">
        <p14:creationId xmlns:p14="http://schemas.microsoft.com/office/powerpoint/2010/main" val="31257258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/>
              <a:t>File Upload / Download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8021531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952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MultipartHttpServletRequest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319282"/>
            <a:ext cx="7704856" cy="47705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UploadController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"upload1"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upload1Post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MultipartHttpServletRequest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getOriginalFilename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"&lt;br&gt;"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controller/UploadController.java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75459109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79520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MultipartHttpServletRequest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319282"/>
            <a:ext cx="770485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업로드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templates/upload1.html</a:t>
            </a:r>
            <a:endParaRPr lang="ko-KR" alt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854024-B682-7713-6CB6-6777AE94D3FE}"/>
              </a:ext>
            </a:extLst>
          </p:cNvPr>
          <p:cNvSpPr txBox="1"/>
          <p:nvPr/>
        </p:nvSpPr>
        <p:spPr>
          <a:xfrm>
            <a:off x="759032" y="2996952"/>
            <a:ext cx="7704856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file upload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spring.servlet.multipart.max-file-size=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2097152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spring.servlet.multipart.max-request-size=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2097152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149211-CF90-787E-3C70-BA09CC4DB38F}"/>
              </a:ext>
            </a:extLst>
          </p:cNvPr>
          <p:cNvSpPr txBox="1"/>
          <p:nvPr/>
        </p:nvSpPr>
        <p:spPr>
          <a:xfrm>
            <a:off x="759031" y="265839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application.properties</a:t>
            </a:r>
            <a:endParaRPr lang="ko-KR" altLang="en-US" sz="16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457367A-1ECE-1DDD-7D9F-B419D220D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428401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11D785-7D54-3D59-B78D-B9EFD0D07D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892" y="4428401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99816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53248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@RequestParam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319282"/>
            <a:ext cx="7704856" cy="3293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"upload2"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getOriginalFilename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"&lt;br&gt;"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controller/UploadController.java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77816589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53248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@RequestParam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319282"/>
            <a:ext cx="770485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업로드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templates/upload2.html</a:t>
            </a:r>
            <a:endParaRPr lang="ko-KR" altLang="en-US" sz="16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D9CE27B-4BA7-48D0-1CBD-F458E9A9C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44" y="3012281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E4F2A99-6D09-4EB1-52AA-0828E4AE7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3012552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65148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63847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@ModelAttribute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319282"/>
            <a:ext cx="7704856" cy="329320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upload3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"upload3"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upload3Post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FileInfo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getOriginalFilename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"&lt;br&gt;"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controller/UploadController.java</a:t>
            </a:r>
            <a:endParaRPr lang="ko-KR" altLang="en-US" sz="1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D6507-97FB-F8AC-8D5A-92DE2287326B}"/>
              </a:ext>
            </a:extLst>
          </p:cNvPr>
          <p:cNvSpPr txBox="1"/>
          <p:nvPr/>
        </p:nvSpPr>
        <p:spPr>
          <a:xfrm>
            <a:off x="755576" y="5279329"/>
            <a:ext cx="770485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FileInfo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EE68A2-8584-DE30-2181-AE5097F75458}"/>
              </a:ext>
            </a:extLst>
          </p:cNvPr>
          <p:cNvSpPr txBox="1"/>
          <p:nvPr/>
        </p:nvSpPr>
        <p:spPr>
          <a:xfrm>
            <a:off x="755575" y="4940775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model/FileInfo.java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04876396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72023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@ModelAttribute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319282"/>
            <a:ext cx="770485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업로드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templates/upload3.html</a:t>
            </a:r>
            <a:endParaRPr lang="ko-KR" altLang="en-US" sz="16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3EC75C-694C-8881-FA69-97CB9CA18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54" y="3012281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EA2489F-0F14-E974-5A2B-657298D03D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444" y="3012281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937755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14701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여러 개의 파일 업로드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List</a:t>
            </a:r>
            <a:r>
              <a:rPr lang="ko-KR" altLang="en-US"/>
              <a:t> 또는 </a:t>
            </a:r>
            <a:r>
              <a:rPr lang="en-US" altLang="ko-KR"/>
              <a:t>Array </a:t>
            </a:r>
            <a:r>
              <a:rPr lang="ko-KR" altLang="en-US"/>
              <a:t>사용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751330"/>
            <a:ext cx="7704856" cy="40318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upload4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"upload4"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"/upload4"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upload4Post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getOriginalFilename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"&lt;br&gt;"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1412776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controller/UploadController.java</a:t>
            </a:r>
            <a:endParaRPr lang="ko-KR" altLang="en-US" sz="16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B301B4A-4D18-C00A-CBAB-D4A9A6CC07B3}"/>
              </a:ext>
            </a:extLst>
          </p:cNvPr>
          <p:cNvSpPr/>
          <p:nvPr/>
        </p:nvSpPr>
        <p:spPr>
          <a:xfrm>
            <a:off x="3689616" y="3753608"/>
            <a:ext cx="1728192" cy="2514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06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2452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/>
              <a:t>프로젝트 실행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pom.xml</a:t>
            </a:r>
            <a:r>
              <a:rPr lang="ko-KR" altLang="en-US"/>
              <a:t> 코드 수정 </a:t>
            </a:r>
            <a:r>
              <a:rPr lang="en-US" altLang="ko-KR"/>
              <a:t>(Spring Data JPA </a:t>
            </a:r>
            <a:r>
              <a:rPr lang="ko-KR" altLang="en-US"/>
              <a:t>주석</a:t>
            </a:r>
            <a:r>
              <a:rPr lang="en-US" altLang="ko-KR"/>
              <a:t>)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FE389A1-AE2B-44ED-8498-6980581CC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17" y="1052736"/>
            <a:ext cx="5976664" cy="213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8D821A-C7D3-4987-8A7A-63FCC1A07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4103852"/>
            <a:ext cx="5976664" cy="213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C7D4C72-1062-4537-AB4C-7326BE1F16C7}"/>
              </a:ext>
            </a:extLst>
          </p:cNvPr>
          <p:cNvSpPr/>
          <p:nvPr/>
        </p:nvSpPr>
        <p:spPr>
          <a:xfrm>
            <a:off x="3773729" y="342900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34294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14701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여러 개의 파일 업로드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List</a:t>
            </a:r>
            <a:r>
              <a:rPr lang="ko-KR" altLang="en-US"/>
              <a:t> 또는 </a:t>
            </a:r>
            <a:r>
              <a:rPr lang="en-US" altLang="ko-KR"/>
              <a:t>Array </a:t>
            </a:r>
            <a:r>
              <a:rPr lang="ko-KR" altLang="en-US"/>
              <a:t>사용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751601"/>
            <a:ext cx="770485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multiple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업로드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1413047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templates/upload4.html</a:t>
            </a:r>
            <a:endParaRPr lang="ko-KR" altLang="en-US" sz="16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ADD21C-220C-CB83-5C53-C8A4D9B7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54" y="3444600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272B3C4-6CAB-9BFE-DFFB-7C5B4F941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444" y="3444600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C8EAF5-6F85-5F72-9C6E-A57E354EF43A}"/>
              </a:ext>
            </a:extLst>
          </p:cNvPr>
          <p:cNvSpPr/>
          <p:nvPr/>
        </p:nvSpPr>
        <p:spPr>
          <a:xfrm>
            <a:off x="4476000" y="2061968"/>
            <a:ext cx="928104" cy="22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45753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14701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여러 개의 파일 업로드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List</a:t>
            </a:r>
            <a:r>
              <a:rPr lang="ko-KR" altLang="en-US"/>
              <a:t> 또는 </a:t>
            </a:r>
            <a:r>
              <a:rPr lang="en-US" altLang="ko-KR"/>
              <a:t>Array </a:t>
            </a:r>
            <a:r>
              <a:rPr lang="ko-KR" altLang="en-US"/>
              <a:t>사용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751330"/>
            <a:ext cx="7704856" cy="378565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"/upload5"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upload5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"upload5"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"/upload5"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upload5Post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ModelAttribute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FileInfo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getOriginalFilename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 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"&lt;br&gt;"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1412776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controller/UploadController.java</a:t>
            </a:r>
            <a:endParaRPr lang="ko-KR" altLang="en-US" sz="16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605673-D9F1-FA13-2908-F217F5FDBC4C}"/>
              </a:ext>
            </a:extLst>
          </p:cNvPr>
          <p:cNvSpPr txBox="1"/>
          <p:nvPr/>
        </p:nvSpPr>
        <p:spPr>
          <a:xfrm>
            <a:off x="4638212" y="5279722"/>
            <a:ext cx="3966236" cy="1354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FileInfo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private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83043F-4266-A7AA-E0EA-D765508057B0}"/>
              </a:ext>
            </a:extLst>
          </p:cNvPr>
          <p:cNvSpPr txBox="1"/>
          <p:nvPr/>
        </p:nvSpPr>
        <p:spPr>
          <a:xfrm>
            <a:off x="4638212" y="494116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model/FileInfo.java</a:t>
            </a:r>
            <a:endParaRPr lang="ko-KR" altLang="en-US" sz="160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F622709-C55D-B3D6-D53A-7F657299AE35}"/>
              </a:ext>
            </a:extLst>
          </p:cNvPr>
          <p:cNvSpPr/>
          <p:nvPr/>
        </p:nvSpPr>
        <p:spPr>
          <a:xfrm>
            <a:off x="7813560" y="6067040"/>
            <a:ext cx="598920" cy="22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64B9884-EE37-5C37-B932-C3F1F1E3E5F6}"/>
              </a:ext>
            </a:extLst>
          </p:cNvPr>
          <p:cNvSpPr/>
          <p:nvPr/>
        </p:nvSpPr>
        <p:spPr>
          <a:xfrm>
            <a:off x="4491240" y="3992880"/>
            <a:ext cx="1135368" cy="2468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2156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147015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여러 개의 파일 업로드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List</a:t>
            </a:r>
            <a:r>
              <a:rPr lang="ko-KR" altLang="en-US"/>
              <a:t> 또는 </a:t>
            </a:r>
            <a:r>
              <a:rPr lang="en-US" altLang="ko-KR"/>
              <a:t>Array </a:t>
            </a:r>
            <a:r>
              <a:rPr lang="ko-KR" altLang="en-US"/>
              <a:t>사용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751601"/>
            <a:ext cx="770485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"files"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multiple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업로드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1413047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templates/upload5.html</a:t>
            </a:r>
            <a:endParaRPr lang="ko-KR" altLang="en-US" sz="16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C8EAF5-6F85-5F72-9C6E-A57E354EF43A}"/>
              </a:ext>
            </a:extLst>
          </p:cNvPr>
          <p:cNvSpPr/>
          <p:nvPr/>
        </p:nvSpPr>
        <p:spPr>
          <a:xfrm>
            <a:off x="3163824" y="2061968"/>
            <a:ext cx="2353424" cy="224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D8023E-30C1-E69F-E99C-2B3D2B8B4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454" y="3444600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B89C773-C09C-9168-AC24-56C639C7D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9444" y="3450422"/>
            <a:ext cx="2780632" cy="1424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887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60935" cy="12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여러 개의 파일 업로드 </a:t>
            </a:r>
            <a:r>
              <a:rPr lang="en-US" altLang="ko-KR"/>
              <a:t>- </a:t>
            </a:r>
            <a:r>
              <a:rPr lang="en-US" altLang="ko-KR" b="1" u="sng"/>
              <a:t>input</a:t>
            </a:r>
            <a:r>
              <a:rPr lang="ko-KR" altLang="en-US" b="1" u="sng"/>
              <a:t>의 </a:t>
            </a:r>
            <a:r>
              <a:rPr lang="en-US" altLang="ko-KR" b="1" u="sng"/>
              <a:t>name</a:t>
            </a:r>
            <a:r>
              <a:rPr lang="ko-KR" altLang="en-US" b="1" u="sng"/>
              <a:t>이 정해지지 않은 경우</a:t>
            </a:r>
            <a:endParaRPr lang="en-US" altLang="ko-KR" b="1" u="sng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MultipartHttpServletRequest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사용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751330"/>
            <a:ext cx="7704856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enctype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"multipart/form-data"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"input-files"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multiple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&gt;&lt;br&gt;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"button"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ko-KR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추가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"submit"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업로드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ko-KR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addEventListener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'click'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()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'#input-files'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document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querySelectorAll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'#input-files &gt; input'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`&lt;input type="file" name="file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inputs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multiple&gt;`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div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innerHTML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+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"&lt;br&gt;"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});</a:t>
            </a: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&lt;/script&gt;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1412776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templates/upload6.html</a:t>
            </a:r>
            <a:endParaRPr lang="ko-KR" altLang="en-US" sz="16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FB7DF96-D967-7CF4-6DCB-24C800A6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5394626"/>
            <a:ext cx="1627523" cy="91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C4D0A54-54D8-3BAE-3B22-76AEF1FA3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13" y="5394626"/>
            <a:ext cx="1627523" cy="91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B0EE254-42E1-B06C-8864-A00FE7DF1862}"/>
              </a:ext>
            </a:extLst>
          </p:cNvPr>
          <p:cNvSpPr/>
          <p:nvPr/>
        </p:nvSpPr>
        <p:spPr>
          <a:xfrm>
            <a:off x="2533904" y="5394448"/>
            <a:ext cx="1601216" cy="6202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70FFE2-0A19-9E23-E361-BB1B5A0D9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6871" y="5394449"/>
            <a:ext cx="1987423" cy="914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134478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60935" cy="12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Upload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여러 개의 파일 업로드 </a:t>
            </a:r>
            <a:r>
              <a:rPr lang="en-US" altLang="ko-KR"/>
              <a:t>- </a:t>
            </a:r>
            <a:r>
              <a:rPr lang="en-US" altLang="ko-KR" b="1" u="sng"/>
              <a:t>input</a:t>
            </a:r>
            <a:r>
              <a:rPr lang="ko-KR" altLang="en-US" b="1" u="sng"/>
              <a:t>의 </a:t>
            </a:r>
            <a:r>
              <a:rPr lang="en-US" altLang="ko-KR" b="1" u="sng"/>
              <a:t>name</a:t>
            </a:r>
            <a:r>
              <a:rPr lang="ko-KR" altLang="en-US" b="1" u="sng"/>
              <a:t>이 정해지지 않은 경우</a:t>
            </a:r>
            <a:endParaRPr lang="en-US" altLang="ko-KR" b="1" u="sng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MultipartHttpServletRequest</a:t>
            </a:r>
            <a:r>
              <a:rPr lang="en-US" altLang="ko-KR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ko-KR" altLang="en-US">
                <a:solidFill>
                  <a:srgbClr val="000000"/>
                </a:solidFill>
                <a:latin typeface="Consolas" panose="020B0609020204030204" pitchFamily="49" charset="0"/>
              </a:rPr>
              <a:t>사용</a:t>
            </a:r>
            <a:endParaRPr lang="en-US" altLang="ko-KR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751330"/>
            <a:ext cx="7704856" cy="461664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"/upload6"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upload6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"upload6"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"/upload6"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upload6Post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MultipartHttpServletRequest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mRequest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Iterator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mRequest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getFileNames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hasNext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mRequest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getFiles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MultipartFile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getOriginalFilename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mFile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 : 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"&lt;br&gt;"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1412776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controller/UploadController.java</a:t>
            </a:r>
            <a:endParaRPr lang="ko-KR" altLang="en-US" sz="16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90139FE-D2C6-9666-D814-9B2291DD59E8}"/>
              </a:ext>
            </a:extLst>
          </p:cNvPr>
          <p:cNvSpPr/>
          <p:nvPr/>
        </p:nvSpPr>
        <p:spPr>
          <a:xfrm>
            <a:off x="1020064" y="3718048"/>
            <a:ext cx="5837936" cy="21544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3722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39463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File</a:t>
            </a:r>
            <a:r>
              <a:rPr lang="ko-KR" altLang="en-US"/>
              <a:t> </a:t>
            </a:r>
            <a:r>
              <a:rPr lang="en-US" altLang="ko-KR"/>
              <a:t>Download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ResponseEntity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B6C9F4-2AB8-11C0-96D9-C0E924EF3AD1}"/>
              </a:ext>
            </a:extLst>
          </p:cNvPr>
          <p:cNvSpPr txBox="1"/>
          <p:nvPr/>
        </p:nvSpPr>
        <p:spPr>
          <a:xfrm>
            <a:off x="755576" y="1319282"/>
            <a:ext cx="7704856" cy="47705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DownloadController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"/download"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download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Exception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"c:/study/lake.jpg"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InputStreamResource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InputStreamResource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FileInputStream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ResponseEntity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ok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header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"content-disposition"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"filename="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URLEncoder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encode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contentLength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1600" b="0" spc="-6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contentType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spc="-6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MediaType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 spc="-6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parseMediaType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"application/octet-stream"</a:t>
            </a:r>
            <a:r>
              <a:rPr lang="en-US" altLang="ko-KR" sz="16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body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resource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6E97AF-0E9A-0B5B-7DEF-49526904AE25}"/>
              </a:ext>
            </a:extLst>
          </p:cNvPr>
          <p:cNvSpPr txBox="1"/>
          <p:nvPr/>
        </p:nvSpPr>
        <p:spPr>
          <a:xfrm>
            <a:off x="755575" y="980728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controller/DownloadController.java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21434635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C8C9FB-A18E-9916-5352-E1926958CC5B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HTTP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통신에 유용하게 사용할 수 있는 라이브러리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기계적이고 반복적인 코드를 최대한 줄여줌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JSON / XML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형식의 응답결과에 대해 처리 지원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주요 메소드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3FA7869-24A8-3C55-16A4-5ABA317F1F25}"/>
              </a:ext>
            </a:extLst>
          </p:cNvPr>
          <p:cNvGraphicFramePr>
            <a:graphicFrameLocks noGrp="1"/>
          </p:cNvGraphicFramePr>
          <p:nvPr/>
        </p:nvGraphicFramePr>
        <p:xfrm>
          <a:off x="720000" y="2592000"/>
          <a:ext cx="7919999" cy="3458872"/>
        </p:xfrm>
        <a:graphic>
          <a:graphicData uri="http://schemas.openxmlformats.org/drawingml/2006/table">
            <a:tbl>
              <a:tblPr firstRow="1" bandRow="1"/>
              <a:tblGrid>
                <a:gridCol w="1859039">
                  <a:extLst>
                    <a:ext uri="{9D8B030D-6E8A-4147-A177-3AD203B41FA5}">
                      <a16:colId xmlns:a16="http://schemas.microsoft.com/office/drawing/2014/main" val="790342258"/>
                    </a:ext>
                  </a:extLst>
                </a:gridCol>
                <a:gridCol w="1770120">
                  <a:extLst>
                    <a:ext uri="{9D8B030D-6E8A-4147-A177-3AD203B41FA5}">
                      <a16:colId xmlns:a16="http://schemas.microsoft.com/office/drawing/2014/main" val="2037589706"/>
                    </a:ext>
                  </a:extLst>
                </a:gridCol>
                <a:gridCol w="4290840">
                  <a:extLst>
                    <a:ext uri="{9D8B030D-6E8A-4147-A177-3AD203B41FA5}">
                      <a16:colId xmlns:a16="http://schemas.microsoft.com/office/drawing/2014/main" val="1703571793"/>
                    </a:ext>
                  </a:extLst>
                </a:gridCol>
              </a:tblGrid>
              <a:tr h="432359"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ko-KR" sz="1400" b="1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메소드명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 b="1"/>
                      </a:pPr>
                      <a:r>
                        <a:rPr lang="en-US" sz="1400" b="1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HTTP </a:t>
                      </a:r>
                      <a:r>
                        <a:rPr lang="ko-KR" sz="1400" b="1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메소드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 b="1"/>
                      </a:pPr>
                      <a:r>
                        <a:rPr lang="ko-KR" sz="1400" b="1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458738"/>
                  </a:ext>
                </a:extLst>
              </a:tr>
              <a:tr h="432359"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getForObject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GET 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요청 후 지정 </a:t>
                      </a: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Object 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형태로 응답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961327"/>
                  </a:ext>
                </a:extLst>
              </a:tr>
              <a:tr h="432359"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getForEntity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GET 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요청 후 </a:t>
                      </a: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ResponseEntity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로 응답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4891681"/>
                  </a:ext>
                </a:extLst>
              </a:tr>
              <a:tr h="432359"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postForObject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POST 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요청 후 지정 </a:t>
                      </a: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Object 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형태로 응답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339001"/>
                  </a:ext>
                </a:extLst>
              </a:tr>
              <a:tr h="432359"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postForEntity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POST 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요청 후 </a:t>
                      </a: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ResponseEntity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로 응답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194859"/>
                  </a:ext>
                </a:extLst>
              </a:tr>
              <a:tr h="432359"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PUT 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47646"/>
                  </a:ext>
                </a:extLst>
              </a:tr>
              <a:tr h="432359"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DELETE 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요청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000084"/>
                  </a:ext>
                </a:extLst>
              </a:tr>
              <a:tr h="432359"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exchange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 sz="1400"/>
                      </a:pPr>
                      <a:r>
                        <a:rPr lang="en-US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HTTP </a:t>
                      </a:r>
                      <a:r>
                        <a:rPr lang="ko-KR" sz="1400" b="0" i="0" u="none" strike="noStrike" kern="1200" cap="none">
                          <a:ln>
                            <a:noFill/>
                          </a:ln>
                          <a:latin typeface="굴림" pitchFamily="18"/>
                          <a:ea typeface="굴림" pitchFamily="2"/>
                          <a:cs typeface="Arial" pitchFamily="2"/>
                        </a:rPr>
                        <a:t>헤더를 지정하여 요청 및 응답 처리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10278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5EAF67-0375-E555-6116-2340AA9FC677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controller/RestTemplateController.java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    - </a:t>
            </a:r>
            <a:r>
              <a:rPr lang="en-US" sz="17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getForObject / String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07C9B0-99AB-2945-F8EA-0F9FED92FD01}"/>
              </a:ext>
            </a:extLst>
          </p:cNvPr>
          <p:cNvSpPr txBox="1"/>
          <p:nvPr/>
        </p:nvSpPr>
        <p:spPr>
          <a:xfrm>
            <a:off x="503999" y="1575360"/>
            <a:ext cx="8352000" cy="27633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package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com.ggoreb.basic.controller;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import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org.springframework.web.bind.annotation.GetMapping;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import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org.springframework.web.bind.annotation.RestController;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import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org.springframework.web.client.RestTemplate;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@RestController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RestTemplateController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46464"/>
                </a:solidFill>
                <a:latin typeface="Consolas" pitchFamily="18"/>
                <a:ea typeface="Consolas" pitchFamily="2"/>
                <a:cs typeface="Consolas" pitchFamily="2"/>
              </a:rPr>
              <a:t>@GetMapping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"/getString"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String getString()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RestTemplate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RestTemplate();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</a:t>
            </a:r>
            <a:r>
              <a:rPr lang="en-US" sz="135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String </a:t>
            </a:r>
            <a:r>
              <a:rPr lang="en-US" sz="135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result</a:t>
            </a:r>
            <a:r>
              <a:rPr lang="en-US" sz="135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35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35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.getForObject(</a:t>
            </a:r>
            <a:r>
              <a:rPr lang="en-US" sz="135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"http://ggoreb.com/http/json1.jsp"</a:t>
            </a:r>
            <a:r>
              <a:rPr lang="en-US" sz="135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String.</a:t>
            </a:r>
            <a:r>
              <a:rPr lang="en-US" sz="135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35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return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result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}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06D62B-CAE2-237A-6E8F-72ED583B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92000" y="4464000"/>
            <a:ext cx="2956320" cy="1416959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8ACE6D0-6108-95CC-8957-F43EF69DCF0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03999" y="4464000"/>
            <a:ext cx="3756239" cy="19047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B2307B-8F90-6E83-84F5-32CBCCB96C4A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controller/RestTemplateController.java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    - </a:t>
            </a:r>
            <a:r>
              <a:rPr lang="en-US" sz="17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getForObject / Map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5F3DC5-A4F2-B1F2-70AF-3172F2D1475A}"/>
              </a:ext>
            </a:extLst>
          </p:cNvPr>
          <p:cNvSpPr txBox="1"/>
          <p:nvPr/>
        </p:nvSpPr>
        <p:spPr>
          <a:xfrm>
            <a:off x="503999" y="1575360"/>
            <a:ext cx="8352000" cy="13377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46464"/>
                </a:solidFill>
                <a:latin typeface="Consolas" pitchFamily="18"/>
                <a:ea typeface="Consolas" pitchFamily="2"/>
                <a:cs typeface="Consolas" pitchFamily="2"/>
              </a:rPr>
              <a:t>  @GetMapping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"/getMap"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Map&lt;String, Object&gt; getMap()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RestTemplate rt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RestTemplate();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Map&lt;String, Object&gt;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map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.getForObject(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"http://ggoreb.com/http/json1.jsp"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Map.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return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map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625CC81-44D1-3F5F-2462-AB4DF6498F6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3024000"/>
            <a:ext cx="3756239" cy="19047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FC12C70-EAC5-6C91-426B-726D60893FA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92000" y="3024000"/>
            <a:ext cx="2918160" cy="189720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C5FF59-655C-8283-40D6-171D8441CC96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controller/RestTemplateController.java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    - </a:t>
            </a:r>
            <a:r>
              <a:rPr lang="en-US" sz="17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getForObject / List&lt;Map&gt;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AFE2E2-7022-082B-28C0-E5C8BFC19F1E}"/>
              </a:ext>
            </a:extLst>
          </p:cNvPr>
          <p:cNvSpPr txBox="1"/>
          <p:nvPr/>
        </p:nvSpPr>
        <p:spPr>
          <a:xfrm>
            <a:off x="503999" y="1575360"/>
            <a:ext cx="8352000" cy="13377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46464"/>
                </a:solidFill>
                <a:latin typeface="Consolas" pitchFamily="18"/>
                <a:ea typeface="Consolas" pitchFamily="2"/>
                <a:cs typeface="Consolas" pitchFamily="2"/>
              </a:rPr>
              <a:t>  @GetMapping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"/getListMap"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List&lt;Map&lt;String, Object&gt;&gt; getListMap()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RestTemplate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RestTemplate();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List&lt;Map&lt;String, Object&gt;&gt;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list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.getForObject(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"http://ggoreb.com/http/json2.jsp"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List.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return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list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}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1C75E76-20ED-0903-2F8A-493457CB071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03999" y="3024000"/>
            <a:ext cx="3756239" cy="29865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09BEA9-61CD-35D5-2C88-E1FEBF5E7D8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392000" y="3024000"/>
            <a:ext cx="2979000" cy="299448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347105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/>
              <a:t>프로젝트 실행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SPRING BOOT DASHBOARD </a:t>
            </a:r>
            <a:r>
              <a:rPr lang="en-US" altLang="ko-KR">
                <a:sym typeface="Wingdings" panose="05000000000000000000" pitchFamily="2" charset="2"/>
              </a:rPr>
              <a:t> [demo] run</a:t>
            </a: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ko-KR"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/>
              <a:t>    ● DEBUG CONSOLE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A1C722-DC7B-454C-8F46-E5AAE1137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052736"/>
            <a:ext cx="3124200" cy="192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4D4C0EC-FBE6-467F-93E1-C62F2DB79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3511583"/>
            <a:ext cx="7344816" cy="2816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BA52AA-D26F-4CB3-8BA7-27EFF2993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3573016"/>
            <a:ext cx="59436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09866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C4D33C-B286-4E27-6534-77513CD7F71B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controller/RestTemplateController.java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    - </a:t>
            </a:r>
            <a:r>
              <a:rPr lang="en-US" sz="17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getForObject / List&lt;Object&gt;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model/JsonData.java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67EE17-0CF2-3487-3A9E-C7F1FB91A828}"/>
              </a:ext>
            </a:extLst>
          </p:cNvPr>
          <p:cNvSpPr txBox="1"/>
          <p:nvPr/>
        </p:nvSpPr>
        <p:spPr>
          <a:xfrm>
            <a:off x="503999" y="1575360"/>
            <a:ext cx="8352000" cy="13377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46464"/>
                </a:solidFill>
                <a:latin typeface="Consolas" pitchFamily="18"/>
                <a:ea typeface="Consolas" pitchFamily="2"/>
                <a:cs typeface="Consolas" pitchFamily="2"/>
              </a:rPr>
              <a:t>  @GetMapping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"/getListObject"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List&lt;JsonData&gt; getListObject()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RestTemplate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RestTemplate();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List&lt;JsonData&gt;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list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.getForObject(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"http://ggoreb.com/http/json2.jsp"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List.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return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list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7B83F2B-94A6-C612-E80F-562AD66B883A}"/>
              </a:ext>
            </a:extLst>
          </p:cNvPr>
          <p:cNvSpPr txBox="1"/>
          <p:nvPr/>
        </p:nvSpPr>
        <p:spPr>
          <a:xfrm>
            <a:off x="503999" y="3483360"/>
            <a:ext cx="8352000" cy="16941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package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com.ggoreb.basic.model;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import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lombok.Data;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@Data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JsonData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private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int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C0"/>
                </a:solidFill>
                <a:latin typeface="Consolas" pitchFamily="18"/>
                <a:ea typeface="Consolas" pitchFamily="2"/>
                <a:cs typeface="Consolas" pitchFamily="2"/>
              </a:rPr>
              <a:t>age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private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String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C0"/>
                </a:solidFill>
                <a:latin typeface="Consolas" pitchFamily="18"/>
                <a:ea typeface="Consolas" pitchFamily="2"/>
                <a:cs typeface="Consolas" pitchFamily="2"/>
              </a:rPr>
              <a:t>name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A47489-72D6-61F4-A077-E36D7EF6ED1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77400" y="4392000"/>
            <a:ext cx="2802600" cy="208620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D33C1C-CD40-9189-DA0E-4351F9D195B6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23999" y="4381920"/>
            <a:ext cx="2302560" cy="209808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EBA633-3DB1-853E-3381-739F6FF3301F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controller/RestTemplateController.java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    - </a:t>
            </a:r>
            <a:r>
              <a:rPr lang="en-US" sz="17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getForObject / Object[]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700" b="1" i="0" u="none" strike="noStrike" kern="1200" cap="none" spc="0" baseline="0">
              <a:ln>
                <a:noFill/>
              </a:ln>
              <a:solidFill>
                <a:srgbClr val="000000"/>
              </a:solidFill>
              <a:latin typeface="굴림" pitchFamily="50"/>
              <a:ea typeface="굴림" pitchFamily="50"/>
              <a:cs typeface="Arial" pitchFamily="2"/>
            </a:endParaRP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model/JsonData.java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18A830-CD9D-624D-F9B7-4DB2243CFAD5}"/>
              </a:ext>
            </a:extLst>
          </p:cNvPr>
          <p:cNvSpPr txBox="1"/>
          <p:nvPr/>
        </p:nvSpPr>
        <p:spPr>
          <a:xfrm>
            <a:off x="503999" y="1575360"/>
            <a:ext cx="8352000" cy="15159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46464"/>
                </a:solidFill>
                <a:latin typeface="Consolas" pitchFamily="18"/>
                <a:ea typeface="Consolas" pitchFamily="2"/>
                <a:cs typeface="Consolas" pitchFamily="2"/>
              </a:rPr>
              <a:t>@GetMapping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"/getArray"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List&lt;JsonData&gt; getArray()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RestTemplate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RestTemplate();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JsonData[]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data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.getForObject(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"http://ggoreb.com/http/json2.jsp"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JsonData[].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List&lt;JsonData&gt;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list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Arrays.</a:t>
            </a:r>
            <a:r>
              <a:rPr lang="en-US" sz="14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asList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data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return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list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5A318-A21D-AF29-A056-2585A4A2C866}"/>
              </a:ext>
            </a:extLst>
          </p:cNvPr>
          <p:cNvSpPr txBox="1"/>
          <p:nvPr/>
        </p:nvSpPr>
        <p:spPr>
          <a:xfrm>
            <a:off x="503999" y="3483360"/>
            <a:ext cx="8352000" cy="16941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package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com.ggoreb.basic.model;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import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lombok.Data;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@Data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JsonData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private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int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C0"/>
                </a:solidFill>
                <a:latin typeface="Consolas" pitchFamily="18"/>
                <a:ea typeface="Consolas" pitchFamily="2"/>
                <a:cs typeface="Consolas" pitchFamily="2"/>
              </a:rPr>
              <a:t>age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private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String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C0"/>
                </a:solidFill>
                <a:latin typeface="Consolas" pitchFamily="18"/>
                <a:ea typeface="Consolas" pitchFamily="2"/>
                <a:cs typeface="Consolas" pitchFamily="2"/>
              </a:rPr>
              <a:t>name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452D76-3D39-3654-84F9-328E745CE2EB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77400" y="4392000"/>
            <a:ext cx="2802600" cy="208620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2951D6-AF79-E4F1-8D80-DAF52DA5CF4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623640" y="4381560"/>
            <a:ext cx="2303280" cy="209880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36E18A-D47F-F2B2-3B1F-12CBF0C84A4E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controller/RestTemplateController.java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    - </a:t>
            </a:r>
            <a:r>
              <a:rPr lang="en-US" sz="17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exchange / Kakao Map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B0D6A0-513A-3F93-EE46-F1BAF0D3FC18}"/>
              </a:ext>
            </a:extLst>
          </p:cNvPr>
          <p:cNvSpPr txBox="1"/>
          <p:nvPr/>
        </p:nvSpPr>
        <p:spPr>
          <a:xfrm>
            <a:off x="503999" y="1575360"/>
            <a:ext cx="8352000" cy="4188959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46464"/>
                </a:solidFill>
                <a:latin typeface="Consolas" pitchFamily="18"/>
                <a:ea typeface="Consolas" pitchFamily="2"/>
                <a:cs typeface="Consolas" pitchFamily="2"/>
              </a:rPr>
              <a:t>  @GetMapping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"/getKakao"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ResponseEntity&lt;Map&gt; getKakao()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RestTemplate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RestTemplate();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RequestEntity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requestEntity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null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1" i="0" u="none" strike="noStrike" kern="1200" cap="none">
              <a:ln>
                <a:noFill/>
              </a:ln>
              <a:solidFill>
                <a:srgbClr val="7F0055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try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6A3E3E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      requestEntity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RequestEntity.</a:t>
            </a:r>
            <a:r>
              <a:rPr lang="en-US" sz="14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get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 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URI(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"https://dapi.kakao.com/v2/local/search/address.json?query="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+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      URLEncoder.</a:t>
            </a:r>
            <a:r>
              <a:rPr lang="en-US" sz="14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encode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</a:t>
            </a:r>
            <a:r>
              <a:rPr lang="ko-KR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부산 연제구 연산동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1000"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"utf-8"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)))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  .header(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"Authorization"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"KakaoAK d4be7b479f4b4cbd99bd19ae87f88b4b"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  .build();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}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catch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(UnsupportedEncodingException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      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.printStackTrace();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}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catch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(URISyntaxException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      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.printStackTrace();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}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ResponseEntity&lt;Map&gt;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.exchange(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requestEntity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Map.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1" i="0" u="none" strike="noStrike" kern="1200" cap="none">
              <a:ln>
                <a:noFill/>
              </a:ln>
              <a:solidFill>
                <a:srgbClr val="7F0055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return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}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652687-13F7-106C-2D93-CF283BE1E022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controller/RestTemplateController.java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    - </a:t>
            </a:r>
            <a:r>
              <a:rPr lang="en-US" sz="17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exchange / Kakao Map API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61986A-2C25-EF7F-1210-2FA48C0F3B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68000" y="1575360"/>
            <a:ext cx="3960000" cy="4754879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0E4325-492F-F1CF-50B4-F198DEE78049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controller/RestTemplateController.java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    - </a:t>
            </a:r>
            <a:r>
              <a:rPr lang="en-US" sz="17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exchange / Naver Papago API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339B7-1145-79D0-9AE8-69193016E6A5}"/>
              </a:ext>
            </a:extLst>
          </p:cNvPr>
          <p:cNvSpPr txBox="1"/>
          <p:nvPr/>
        </p:nvSpPr>
        <p:spPr>
          <a:xfrm>
            <a:off x="503999" y="1575360"/>
            <a:ext cx="8352000" cy="4188959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46464"/>
                </a:solidFill>
                <a:latin typeface="Consolas" pitchFamily="18"/>
                <a:ea typeface="Consolas" pitchFamily="2"/>
                <a:cs typeface="Consolas" pitchFamily="2"/>
              </a:rPr>
              <a:t>  @GetMapping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"/getNaver"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public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ResponseEntity&lt;</a:t>
            </a:r>
            <a:r>
              <a:rPr lang="en-US" sz="1400" b="0" i="0" u="sng" strike="noStrike" kern="1200" cap="none">
                <a:ln>
                  <a:noFill/>
                </a:ln>
                <a:solidFill>
                  <a:srgbClr val="000000"/>
                </a:solidFill>
                <a:uFillTx/>
                <a:latin typeface="Consolas" pitchFamily="18"/>
                <a:ea typeface="Consolas" pitchFamily="2"/>
                <a:cs typeface="Consolas" pitchFamily="2"/>
              </a:rPr>
              <a:t>Map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&gt; getNaver()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RestTemplate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RestTemplate();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RequestEntity&lt;Map&lt;String, String&gt;&gt;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requestEntity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null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try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Map&lt;String, String&gt;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body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HashMap&lt;&gt;();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      body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.put(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"source"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"ko"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      body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.put(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"target"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"en"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      body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.put(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"text"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</a:t>
            </a:r>
            <a:r>
              <a:rPr lang="ko-KR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안녕하세요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. </a:t>
            </a:r>
            <a:r>
              <a:rPr lang="ko-KR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저는 자바 개발자입니다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."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400" b="0" i="0" u="none" strike="noStrike" kern="1200" cap="none">
              <a:ln>
                <a:noFill/>
              </a:ln>
              <a:solidFill>
                <a:srgbClr val="000000"/>
              </a:solidFill>
              <a:latin typeface="Consolas" pitchFamily="18"/>
              <a:ea typeface="Consolas" pitchFamily="2"/>
              <a:cs typeface="Consolas" pitchFamily="2"/>
            </a:endParaRP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      requestEntity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RequestEntity.</a:t>
            </a:r>
            <a:r>
              <a:rPr lang="en-US" sz="1400" b="0" i="1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post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(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      new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URI(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"https://openapi.naver.com/v1/papago/n2mt"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  .header(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"X-Naver-Client-Id"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"OpcnSsAIn37qIu6Iyad6"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  .header(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"X-Naver-Client-Secret"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2A00FF"/>
                </a:solidFill>
                <a:latin typeface="Consolas" pitchFamily="18"/>
                <a:ea typeface="Consolas" pitchFamily="2"/>
                <a:cs typeface="Consolas" pitchFamily="2"/>
              </a:rPr>
              <a:t>"p7qtbsYx8N"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      .body(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body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} 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catch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(URISyntaxException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 {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      e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.printStackTrace();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}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		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  ResponseEntity&lt;</a:t>
            </a:r>
            <a:r>
              <a:rPr lang="en-US" sz="1400" b="0" i="0" u="sng" strike="noStrike" kern="1200" cap="none">
                <a:ln>
                  <a:noFill/>
                </a:ln>
                <a:solidFill>
                  <a:srgbClr val="000000"/>
                </a:solidFill>
                <a:uFillTx/>
                <a:latin typeface="Consolas" pitchFamily="18"/>
                <a:ea typeface="Consolas" pitchFamily="2"/>
                <a:cs typeface="Consolas" pitchFamily="2"/>
              </a:rPr>
              <a:t>Map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&gt;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=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rt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.exchange(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requestEntity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, Map.</a:t>
            </a: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class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);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1" i="0" u="none" strike="noStrike" kern="1200" cap="none">
                <a:ln>
                  <a:noFill/>
                </a:ln>
                <a:solidFill>
                  <a:srgbClr val="7F0055"/>
                </a:solidFill>
                <a:latin typeface="Consolas" pitchFamily="18"/>
                <a:ea typeface="Consolas" pitchFamily="2"/>
                <a:cs typeface="Consolas" pitchFamily="2"/>
              </a:rPr>
              <a:t>    return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6A3E3E"/>
                </a:solidFill>
                <a:latin typeface="Consolas" pitchFamily="18"/>
                <a:ea typeface="Consolas" pitchFamily="2"/>
                <a:cs typeface="Consolas" pitchFamily="2"/>
              </a:rPr>
              <a:t>entity</a:t>
            </a: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;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400" b="0" i="0" u="none" strike="noStrike" kern="1200" cap="none">
                <a:ln>
                  <a:noFill/>
                </a:ln>
                <a:solidFill>
                  <a:srgbClr val="000000"/>
                </a:solidFill>
                <a:latin typeface="Consolas" pitchFamily="18"/>
                <a:ea typeface="Consolas" pitchFamily="2"/>
                <a:cs typeface="Consolas" pitchFamily="2"/>
              </a:rPr>
              <a:t>  }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E3AE9F-A015-D961-9F7F-014491CFCB2B}"/>
              </a:ext>
            </a:extLst>
          </p:cNvPr>
          <p:cNvSpPr txBox="1"/>
          <p:nvPr/>
        </p:nvSpPr>
        <p:spPr>
          <a:xfrm>
            <a:off x="450720" y="207000"/>
            <a:ext cx="8405280" cy="582264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 anchorCtr="0" compatLnSpc="0">
            <a:spAutoFit/>
          </a:bodyPr>
          <a:lstStyle/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■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RestTemplate</a:t>
            </a:r>
          </a:p>
          <a:p>
            <a:pPr marL="0" marR="0" lvl="0" indent="0" algn="l" rtl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</a:t>
            </a:r>
            <a:r>
              <a:rPr lang="ko-KR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● </a:t>
            </a: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controller/RestTemplateController.java</a:t>
            </a:r>
          </a:p>
          <a:p>
            <a:pPr marL="0" marR="0" lvl="0" indent="0" algn="l" rtl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700" b="0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        - </a:t>
            </a:r>
            <a:r>
              <a:rPr lang="en-US" sz="1700" b="1" i="0" u="none" strike="noStrike" kern="1200" cap="none" spc="0" baseline="0">
                <a:ln>
                  <a:noFill/>
                </a:ln>
                <a:solidFill>
                  <a:srgbClr val="000000"/>
                </a:solidFill>
                <a:latin typeface="굴림" pitchFamily="50"/>
                <a:ea typeface="굴림" pitchFamily="50"/>
                <a:cs typeface="Arial" pitchFamily="2"/>
              </a:rPr>
              <a:t>exchange / Naver Papago API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7B81B57-3826-271F-9613-2BD85A30805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68000" y="1575360"/>
            <a:ext cx="4289760" cy="2491560"/>
          </a:xfrm>
          <a:prstGeom prst="rect">
            <a:avLst/>
          </a:prstGeom>
          <a:noFill/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20499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/>
              <a:t>프로젝트 실행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ko-KR" altLang="en-US"/>
              <a:t>결과 확인 </a:t>
            </a:r>
            <a:r>
              <a:rPr lang="en-US" altLang="ko-KR"/>
              <a:t>(http://localhost:8080)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5A4C8D3-D3F9-4A2E-8360-8BC86FF89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052736"/>
            <a:ext cx="5943600" cy="1866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5434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7558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Slf4J - Log </a:t>
            </a:r>
            <a:r>
              <a:rPr lang="ko-KR" altLang="en-US"/>
              <a:t>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Lombok</a:t>
            </a:r>
            <a:r>
              <a:rPr lang="ko-KR" altLang="en-US"/>
              <a:t> 기능 활용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539552" y="986422"/>
            <a:ext cx="8280920" cy="5632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package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example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org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springframework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stereotype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org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springframework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web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bind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annotation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lombok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extern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slf4j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Slf4j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Controller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@Slf4j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HomeController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trace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"trace!"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"debug!"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info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"info!"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warn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"warn!"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error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"error!"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"home"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876C74A-31BB-4251-AD94-26ED048CFFBD}"/>
              </a:ext>
            </a:extLst>
          </p:cNvPr>
          <p:cNvSpPr/>
          <p:nvPr/>
        </p:nvSpPr>
        <p:spPr>
          <a:xfrm>
            <a:off x="600364" y="2392218"/>
            <a:ext cx="4184071" cy="32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81AA7C-15C7-45A1-BDB2-71786FD8A86B}"/>
              </a:ext>
            </a:extLst>
          </p:cNvPr>
          <p:cNvSpPr/>
          <p:nvPr/>
        </p:nvSpPr>
        <p:spPr>
          <a:xfrm>
            <a:off x="600363" y="3222212"/>
            <a:ext cx="822037" cy="3232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90B7AF-DDE3-4A47-8F31-AB68398758DF}"/>
              </a:ext>
            </a:extLst>
          </p:cNvPr>
          <p:cNvSpPr/>
          <p:nvPr/>
        </p:nvSpPr>
        <p:spPr>
          <a:xfrm>
            <a:off x="1103745" y="4307486"/>
            <a:ext cx="2563091" cy="14098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97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140125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Slf4J - Log </a:t>
            </a:r>
            <a:r>
              <a:rPr lang="ko-KR" altLang="en-US"/>
              <a:t>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src/main/resources/application.properties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Documentation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http://logback.qos.ch/manual/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539552" y="986422"/>
            <a:ext cx="8280920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log level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logging.level.com.example.demo=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trace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64071F-7049-4B8C-B366-33A1724BD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757551"/>
            <a:ext cx="8280920" cy="1815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6636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/>
              <a:t>개발환경 준비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IDE </a:t>
            </a:r>
            <a:r>
              <a:rPr lang="ko-KR" altLang="en-US" dirty="0"/>
              <a:t>설치 및 설정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Spring Boot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Spring Boot </a:t>
            </a:r>
            <a:r>
              <a:rPr lang="ko-KR" altLang="en-US" dirty="0"/>
              <a:t>프로젝트 실행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Database </a:t>
            </a:r>
            <a:r>
              <a:rPr lang="ko-KR" altLang="en-US" dirty="0"/>
              <a:t>설정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90960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1348504-2A64-409D-85F0-11B16F279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17" y="1052736"/>
            <a:ext cx="5976664" cy="213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/>
          <p:cNvSpPr txBox="1"/>
          <p:nvPr/>
        </p:nvSpPr>
        <p:spPr>
          <a:xfrm>
            <a:off x="387864" y="116632"/>
            <a:ext cx="57887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Database </a:t>
            </a:r>
            <a:r>
              <a:rPr lang="ko-KR" altLang="en-US"/>
              <a:t>설정 </a:t>
            </a:r>
            <a:r>
              <a:rPr lang="en-US" altLang="ko-KR"/>
              <a:t>(JPA</a:t>
            </a:r>
            <a:r>
              <a:rPr lang="ko-KR" altLang="en-US"/>
              <a:t> 사용 시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pom.xml</a:t>
            </a:r>
            <a:r>
              <a:rPr lang="ko-KR" altLang="en-US"/>
              <a:t> 코드 수정 </a:t>
            </a:r>
            <a:r>
              <a:rPr lang="en-US" altLang="ko-KR"/>
              <a:t>(Spring Data JPA </a:t>
            </a:r>
            <a:r>
              <a:rPr lang="ko-KR" altLang="en-US"/>
              <a:t>주석 해제</a:t>
            </a:r>
            <a:r>
              <a:rPr lang="en-US" altLang="ko-KR"/>
              <a:t>)</a:t>
            </a:r>
            <a:endParaRPr lang="en-US" altLang="ko-KR" dirty="0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6C7D4C72-1062-4537-AB4C-7326BE1F16C7}"/>
              </a:ext>
            </a:extLst>
          </p:cNvPr>
          <p:cNvSpPr/>
          <p:nvPr/>
        </p:nvSpPr>
        <p:spPr>
          <a:xfrm>
            <a:off x="3773729" y="3429000"/>
            <a:ext cx="360040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E9D9F48-E352-4D7A-8FE1-C5EC1032D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17" y="4103852"/>
            <a:ext cx="5976664" cy="2133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9794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14012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Database </a:t>
            </a:r>
            <a:r>
              <a:rPr lang="ko-KR" altLang="en-US"/>
              <a:t>설정 </a:t>
            </a:r>
            <a:r>
              <a:rPr lang="en-US" altLang="ko-KR"/>
              <a:t>(JPA</a:t>
            </a:r>
            <a:r>
              <a:rPr lang="ko-KR" altLang="en-US"/>
              <a:t> 사용 시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src/main/resources/application.properties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539552" y="986422"/>
            <a:ext cx="8280920" cy="52937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3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H2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spring.datasource.url=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jdbc:h2:~/</a:t>
            </a:r>
            <a:r>
              <a:rPr lang="en-US" altLang="ko-KR" sz="130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test</a:t>
            </a:r>
            <a:endParaRPr lang="en-US" altLang="ko-KR" sz="130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spring.datasource.driverClassName=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org.h2.Driver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spring.datasource.username=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spring.datasource.password=</a:t>
            </a:r>
          </a:p>
          <a:p>
            <a:endParaRPr lang="en-US" altLang="ko-KR" sz="13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MySQL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spc="-6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spring.datasource.url=</a:t>
            </a:r>
            <a:r>
              <a:rPr lang="en-US" altLang="ko-KR" sz="13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jdbc:mysql://localhost:3306/</a:t>
            </a:r>
            <a:r>
              <a:rPr lang="en-US" altLang="ko-KR" sz="1300" b="1" u="sng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300" b="0" spc="-6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?serverTimezone=UTC&amp;characterEncoding=UTF-8</a:t>
            </a:r>
            <a:endParaRPr lang="en-US" altLang="ko-KR" sz="1300" b="0" spc="-6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spring.datasource.driverClassName=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com.mysql.cj.jdbc.Driver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spring.datasource.username=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root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spring.datasource.password=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1234</a:t>
            </a:r>
          </a:p>
          <a:p>
            <a:endParaRPr lang="en-US" altLang="ko-KR" sz="130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MariaDB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 spc="-7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spring.datasource.url=</a:t>
            </a:r>
            <a:r>
              <a:rPr lang="en-US" altLang="ko-KR" sz="1300" b="0" spc="-7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jdbc:mariadb://localhost:3306/</a:t>
            </a:r>
            <a:r>
              <a:rPr lang="en-US" altLang="ko-KR" sz="1300" b="1" u="sng" spc="-7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300" b="0" spc="-7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?serverTimezone=UTC&amp;characterEncoding=UTF-8</a:t>
            </a:r>
            <a:endParaRPr lang="en-US" altLang="ko-KR" sz="1300" b="0" spc="-7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spring.datasource.driverClassName=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org.mariadb.jdbc.Driver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spring.datasource.username=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root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spring.datasource.password=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1234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300">
              <a:solidFill>
                <a:srgbClr val="A31515"/>
              </a:solidFill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jpa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spring.jpa.hibernate.ddl-auto=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update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spring.jpa.database-platform=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org.hibernate.dialect.H2Dialect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spring.jpa.database-platform=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org.hibernate.dialect.MySQL8Dialect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spring.jpa.database-platform=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org.hibernate.dialect.MariaDBDialect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spring.jpa.show-sql=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spring.jpa.hibernate.use-new-id-generator-mappings=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false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spring.jpa.properties.hibernate.globally_quoted_identifiers=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622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54507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프로젝트 생성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Project Language : Java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Project Name</a:t>
            </a:r>
            <a:r>
              <a:rPr lang="ko-KR" altLang="en-US"/>
              <a:t> </a:t>
            </a:r>
            <a:r>
              <a:rPr lang="en-US" altLang="ko-KR"/>
              <a:t>: basic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Group Id (Package) : com.example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Artifact Id (Project Name) : basic</a:t>
            </a:r>
            <a:br>
              <a:rPr lang="en-US" altLang="ko-KR"/>
            </a:br>
            <a:r>
              <a:rPr lang="en-US" altLang="ko-KR"/>
              <a:t>        - Packaging Type : Jar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Dependencies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Spring Web, Thymeleaf, Spring Data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MariaDB Driver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      ㆍ</a:t>
            </a:r>
            <a:r>
              <a:rPr lang="en-US" altLang="ko-KR"/>
              <a:t>DevTools, Lombok</a:t>
            </a:r>
          </a:p>
        </p:txBody>
      </p:sp>
    </p:spTree>
    <p:extLst>
      <p:ext uri="{BB962C8B-B14F-4D97-AF65-F5344CB8AC3E}">
        <p14:creationId xmlns:p14="http://schemas.microsoft.com/office/powerpoint/2010/main" val="3618632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558672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http://localhost:8080 </a:t>
            </a:r>
            <a:r>
              <a:rPr lang="ko-KR" altLang="en-US"/>
              <a:t>으로 접속하여 결과와 같은 화면 출력하기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Controller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pt-BR" altLang="ko-KR"/>
              <a:t>com/example/basic/controller/HomeController.java</a:t>
            </a:r>
          </a:p>
          <a:p>
            <a:pPr>
              <a:lnSpc>
                <a:spcPct val="150000"/>
              </a:lnSpc>
            </a:pPr>
            <a:r>
              <a:rPr lang="pt-BR" altLang="ko-KR"/>
              <a:t>        - Template (HTML) : home.html</a:t>
            </a:r>
          </a:p>
          <a:p>
            <a:pPr>
              <a:lnSpc>
                <a:spcPct val="150000"/>
              </a:lnSpc>
            </a:pPr>
            <a:r>
              <a:rPr lang="pt-BR" altLang="ko-KR"/>
              <a:t>        - Properties : datasource,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실행결과</a:t>
            </a:r>
            <a:endParaRPr lang="pt-BR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AD78EBF-ED86-40CF-901D-85266EA6A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708920"/>
            <a:ext cx="5953125" cy="2343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4026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Spring IoC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Bean </a:t>
            </a:r>
            <a:r>
              <a:rPr lang="ko-KR" altLang="en-US" dirty="0"/>
              <a:t>생성 및 주입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Stereo Type Annotation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- </a:t>
            </a:r>
            <a:r>
              <a:rPr lang="en-US" altLang="ko-KR" dirty="0"/>
              <a:t>Maven</a:t>
            </a:r>
          </a:p>
        </p:txBody>
      </p:sp>
    </p:spTree>
    <p:extLst>
      <p:ext uri="{BB962C8B-B14F-4D97-AF65-F5344CB8AC3E}">
        <p14:creationId xmlns:p14="http://schemas.microsoft.com/office/powerpoint/2010/main" val="5940370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02578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Bean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Bean </a:t>
            </a:r>
            <a:r>
              <a:rPr lang="ko-KR" altLang="en-US" dirty="0"/>
              <a:t>생성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① </a:t>
            </a:r>
            <a:r>
              <a:rPr lang="en-US" altLang="ko-KR" dirty="0"/>
              <a:t>@Configuration </a:t>
            </a:r>
            <a:r>
              <a:rPr lang="ko-KR" altLang="en-US" dirty="0"/>
              <a:t>파일의 메소드에서 객체 반환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- Application (main)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082F4-3F9F-4CB1-B2D6-72FA58649C2E}"/>
              </a:ext>
            </a:extLst>
          </p:cNvPr>
          <p:cNvSpPr txBox="1"/>
          <p:nvPr/>
        </p:nvSpPr>
        <p:spPr>
          <a:xfrm>
            <a:off x="611560" y="1412776"/>
            <a:ext cx="8136904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@Configuration</a:t>
            </a:r>
          </a:p>
          <a:p>
            <a:pPr algn="l"/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BeanConfig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@Bean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bean1() {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String(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"Bean 1"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298B7-DEC8-44B9-BE70-0F24427A9F01}"/>
              </a:ext>
            </a:extLst>
          </p:cNvPr>
          <p:cNvSpPr txBox="1"/>
          <p:nvPr/>
        </p:nvSpPr>
        <p:spPr>
          <a:xfrm>
            <a:off x="611560" y="3754775"/>
            <a:ext cx="8136904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@SpringBootApplication</a:t>
            </a:r>
          </a:p>
          <a:p>
            <a:pPr algn="l"/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DemoApplication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AnnotationConfigApplicationContext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BeanConfig.</a:t>
            </a:r>
            <a:r>
              <a:rPr lang="en-US" altLang="ko-KR" sz="1600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String s = (String) </a:t>
            </a:r>
            <a:r>
              <a:rPr lang="en-US" altLang="ko-KR" sz="1600" dirty="0" err="1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.getBean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"bean1"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i="1" dirty="0">
                <a:solidFill>
                  <a:srgbClr val="6A3E3E"/>
                </a:solidFill>
                <a:latin typeface="Consolas" panose="020B0609020204030204" pitchFamily="49" charset="0"/>
              </a:rPr>
              <a:t>s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6BE1E27-7E81-483B-A0EA-BB99AD81D13D}"/>
              </a:ext>
            </a:extLst>
          </p:cNvPr>
          <p:cNvSpPr/>
          <p:nvPr/>
        </p:nvSpPr>
        <p:spPr>
          <a:xfrm>
            <a:off x="1660124" y="2191823"/>
            <a:ext cx="753892" cy="24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590AF75-C81F-4855-8157-6C47AB7AC7FF}"/>
              </a:ext>
            </a:extLst>
          </p:cNvPr>
          <p:cNvSpPr/>
          <p:nvPr/>
        </p:nvSpPr>
        <p:spPr>
          <a:xfrm>
            <a:off x="1123676" y="2435663"/>
            <a:ext cx="3125236" cy="24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A814E93-46D3-46F7-8B0D-6C1564EF0339}"/>
              </a:ext>
            </a:extLst>
          </p:cNvPr>
          <p:cNvSpPr/>
          <p:nvPr/>
        </p:nvSpPr>
        <p:spPr>
          <a:xfrm>
            <a:off x="3344144" y="5262683"/>
            <a:ext cx="2812816" cy="24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7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619902" cy="3916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Bean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Bean </a:t>
            </a:r>
            <a:r>
              <a:rPr lang="ko-KR" altLang="en-US" dirty="0"/>
              <a:t>생성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② </a:t>
            </a:r>
            <a:r>
              <a:rPr lang="en-US" altLang="ko-KR" dirty="0"/>
              <a:t>XML </a:t>
            </a:r>
            <a:r>
              <a:rPr lang="ko-KR" altLang="en-US" dirty="0"/>
              <a:t>파일 </a:t>
            </a:r>
            <a:r>
              <a:rPr lang="en-US" altLang="ko-KR" dirty="0"/>
              <a:t>Element </a:t>
            </a:r>
            <a:r>
              <a:rPr lang="ko-KR" altLang="en-US" dirty="0"/>
              <a:t>작성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20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- Application (main)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082F4-3F9F-4CB1-B2D6-72FA58649C2E}"/>
              </a:ext>
            </a:extLst>
          </p:cNvPr>
          <p:cNvSpPr txBox="1"/>
          <p:nvPr/>
        </p:nvSpPr>
        <p:spPr>
          <a:xfrm>
            <a:off x="611560" y="1412776"/>
            <a:ext cx="8136904" cy="208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xml </a:t>
            </a:r>
            <a:r>
              <a:rPr lang="en-US" altLang="ko-KR" sz="1600" dirty="0">
                <a:solidFill>
                  <a:srgbClr val="7F007F"/>
                </a:solidFill>
                <a:latin typeface="Consolas" panose="020B0609020204030204" pitchFamily="49" charset="0"/>
              </a:rPr>
              <a:t>version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"1.0" </a:t>
            </a:r>
            <a:r>
              <a:rPr lang="en-US" altLang="ko-KR" sz="1600" i="1" dirty="0">
                <a:solidFill>
                  <a:srgbClr val="7F007F"/>
                </a:solidFill>
                <a:latin typeface="Consolas" panose="020B0609020204030204" pitchFamily="49" charset="0"/>
              </a:rPr>
              <a:t>encoding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"UTF-8"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?&gt;</a:t>
            </a:r>
          </a:p>
          <a:p>
            <a:pPr algn="l">
              <a:lnSpc>
                <a:spcPct val="90000"/>
              </a:lnSpc>
            </a:pP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beans </a:t>
            </a:r>
            <a:r>
              <a:rPr lang="en-US" altLang="ko-KR" sz="16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"http://www.springframework.org/schema/beans"</a:t>
            </a:r>
          </a:p>
          <a:p>
            <a:pPr algn="l">
              <a:lnSpc>
                <a:spcPct val="90000"/>
              </a:lnSpc>
            </a:pPr>
            <a:r>
              <a:rPr lang="en-US" altLang="ko-KR" sz="1600" dirty="0">
                <a:latin typeface="Consolas" panose="020B0609020204030204" pitchFamily="49" charset="0"/>
              </a:rPr>
              <a:t>  </a:t>
            </a:r>
            <a:r>
              <a:rPr lang="en-US" altLang="ko-KR" sz="1600" dirty="0" err="1">
                <a:solidFill>
                  <a:srgbClr val="7F007F"/>
                </a:solidFill>
                <a:latin typeface="Consolas" panose="020B0609020204030204" pitchFamily="49" charset="0"/>
              </a:rPr>
              <a:t>xmlns:xsi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"http://www.w3.org/2001/XMLSchema-instance"</a:t>
            </a:r>
          </a:p>
          <a:p>
            <a:pPr algn="l">
              <a:lnSpc>
                <a:spcPct val="90000"/>
              </a:lnSpc>
            </a:pP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dirty="0" err="1">
                <a:solidFill>
                  <a:srgbClr val="7F007F"/>
                </a:solidFill>
                <a:latin typeface="Consolas" panose="020B0609020204030204" pitchFamily="49" charset="0"/>
              </a:rPr>
              <a:t>xsi:schemaLocation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"http://www.springframework.org/schema/beans</a:t>
            </a:r>
          </a:p>
          <a:p>
            <a:pPr algn="l">
              <a:lnSpc>
                <a:spcPct val="90000"/>
              </a:lnSpc>
            </a:pP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    http://www.springframework.org/schema/beans/spring-beans.xsd"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9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bean </a:t>
            </a:r>
            <a:r>
              <a:rPr lang="en-US" altLang="ko-KR" sz="1600" dirty="0">
                <a:solidFill>
                  <a:srgbClr val="7F007F"/>
                </a:solidFill>
                <a:latin typeface="Consolas" panose="020B0609020204030204" pitchFamily="49" charset="0"/>
              </a:rPr>
              <a:t>id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"bean2" </a:t>
            </a:r>
            <a:r>
              <a:rPr lang="en-US" altLang="ko-KR" sz="1600" i="1" dirty="0">
                <a:solidFill>
                  <a:srgbClr val="7F007F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i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i="1" dirty="0" err="1">
                <a:solidFill>
                  <a:srgbClr val="2A00FF"/>
                </a:solidFill>
                <a:latin typeface="Consolas" panose="020B0609020204030204" pitchFamily="49" charset="0"/>
              </a:rPr>
              <a:t>java.lang.Integer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>
              <a:lnSpc>
                <a:spcPct val="9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constructor-</a:t>
            </a:r>
            <a:r>
              <a:rPr lang="en-US" altLang="ko-KR" sz="1600" dirty="0" err="1">
                <a:solidFill>
                  <a:srgbClr val="3F7F7F"/>
                </a:solidFill>
                <a:latin typeface="Consolas" panose="020B0609020204030204" pitchFamily="49" charset="0"/>
              </a:rPr>
              <a:t>arg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7F007F"/>
                </a:solidFill>
                <a:latin typeface="Consolas" panose="020B0609020204030204" pitchFamily="49" charset="0"/>
              </a:rPr>
              <a:t>value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00" i="1" dirty="0">
                <a:solidFill>
                  <a:srgbClr val="2A00FF"/>
                </a:solidFill>
                <a:latin typeface="Consolas" panose="020B0609020204030204" pitchFamily="49" charset="0"/>
              </a:rPr>
              <a:t>"2324" </a:t>
            </a:r>
            <a:r>
              <a:rPr lang="en-US" altLang="ko-KR" sz="1600" i="1" dirty="0">
                <a:solidFill>
                  <a:srgbClr val="008080"/>
                </a:solidFill>
                <a:latin typeface="Consolas" panose="020B0609020204030204" pitchFamily="49" charset="0"/>
              </a:rPr>
              <a:t>/&gt;</a:t>
            </a:r>
          </a:p>
          <a:p>
            <a:pPr algn="l">
              <a:lnSpc>
                <a:spcPct val="90000"/>
              </a:lnSpc>
            </a:pP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bean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1600" dirty="0">
              <a:latin typeface="Consolas" panose="020B0609020204030204" pitchFamily="49" charset="0"/>
            </a:endParaRPr>
          </a:p>
          <a:p>
            <a:pPr algn="l">
              <a:lnSpc>
                <a:spcPct val="90000"/>
              </a:lnSpc>
            </a:pP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1600" dirty="0">
                <a:solidFill>
                  <a:srgbClr val="3F7F7F"/>
                </a:solidFill>
                <a:latin typeface="Consolas" panose="020B0609020204030204" pitchFamily="49" charset="0"/>
              </a:rPr>
              <a:t>beans</a:t>
            </a:r>
            <a:r>
              <a:rPr lang="en-US" altLang="ko-KR" sz="16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3B735C-0AC0-46EB-9FFE-ED3337E612CA}"/>
              </a:ext>
            </a:extLst>
          </p:cNvPr>
          <p:cNvSpPr txBox="1"/>
          <p:nvPr/>
        </p:nvSpPr>
        <p:spPr>
          <a:xfrm>
            <a:off x="611560" y="4031698"/>
            <a:ext cx="8136904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@SpringBootApplication</a:t>
            </a:r>
          </a:p>
          <a:p>
            <a:pPr algn="l"/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DemoApplication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6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ApplicationContext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ClassPathXmlApplicationContext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algn="l"/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 err="1">
                <a:solidFill>
                  <a:srgbClr val="2A00FF"/>
                </a:solidFill>
                <a:latin typeface="Consolas" panose="020B0609020204030204" pitchFamily="49" charset="0"/>
              </a:rPr>
              <a:t>classpath:application.xml</a:t>
            </a:r>
            <a:r>
              <a:rPr lang="en-US" altLang="ko-K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fr-FR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fr-FR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fr-FR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fr-FR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fr-FR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r>
              <a:rPr lang="fr-FR" altLang="ko-KR" sz="1600" b="1" dirty="0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fr-FR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.getBean(</a:t>
            </a:r>
            <a:r>
              <a:rPr lang="fr-FR" altLang="ko-KR" sz="1600" b="1" dirty="0">
                <a:solidFill>
                  <a:srgbClr val="2A00FF"/>
                </a:solidFill>
                <a:latin typeface="Consolas" panose="020B0609020204030204" pitchFamily="49" charset="0"/>
              </a:rPr>
              <a:t>"bean2"</a:t>
            </a:r>
            <a:r>
              <a:rPr lang="fr-FR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16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ko-KR" alt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A4FAEDD-D0D6-4F67-B7CF-E17F74FCEE20}"/>
              </a:ext>
            </a:extLst>
          </p:cNvPr>
          <p:cNvSpPr/>
          <p:nvPr/>
        </p:nvSpPr>
        <p:spPr>
          <a:xfrm>
            <a:off x="905744" y="2527103"/>
            <a:ext cx="4816876" cy="6732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F133BE6-09ED-4954-881F-70ECF7965E3E}"/>
              </a:ext>
            </a:extLst>
          </p:cNvPr>
          <p:cNvSpPr/>
          <p:nvPr/>
        </p:nvSpPr>
        <p:spPr>
          <a:xfrm>
            <a:off x="2658344" y="5544623"/>
            <a:ext cx="2812816" cy="24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2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54417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Bean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Bean </a:t>
            </a:r>
            <a:r>
              <a:rPr lang="ko-KR" altLang="en-US" dirty="0"/>
              <a:t>생성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</a:t>
            </a:r>
            <a:r>
              <a:rPr lang="ko-KR" altLang="en-US" dirty="0"/>
              <a:t>③ </a:t>
            </a:r>
            <a:r>
              <a:rPr lang="en-US" altLang="ko-KR" dirty="0"/>
              <a:t>@ComponentScan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  - Bean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1082F4-3F9F-4CB1-B2D6-72FA58649C2E}"/>
              </a:ext>
            </a:extLst>
          </p:cNvPr>
          <p:cNvSpPr txBox="1"/>
          <p:nvPr/>
        </p:nvSpPr>
        <p:spPr>
          <a:xfrm>
            <a:off x="611560" y="1412776"/>
            <a:ext cx="8136904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@Configuration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dirty="0">
                <a:solidFill>
                  <a:srgbClr val="646464"/>
                </a:solidFill>
                <a:latin typeface="Consolas" panose="020B0609020204030204" pitchFamily="49" charset="0"/>
              </a:rPr>
              <a:t>@ComponentScan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(basePackages = 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 err="1">
                <a:solidFill>
                  <a:srgbClr val="2A00FF"/>
                </a:solidFill>
                <a:latin typeface="Consolas" panose="020B0609020204030204" pitchFamily="49" charset="0"/>
              </a:rPr>
              <a:t>com.example.demo</a:t>
            </a:r>
            <a:r>
              <a:rPr lang="en-US" altLang="ko-KR" sz="16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</a:rPr>
              <a:t>//@ComponentScan(basePackageClasses = </a:t>
            </a:r>
            <a:r>
              <a:rPr lang="en-US" altLang="ko-K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BeanConfiguration.class</a:t>
            </a:r>
            <a:r>
              <a:rPr lang="en-US" altLang="ko-KR" sz="1600" dirty="0">
                <a:solidFill>
                  <a:srgbClr val="3F7F5F"/>
                </a:solidFill>
                <a:latin typeface="Consolas" panose="020B0609020204030204" pitchFamily="49" charset="0"/>
              </a:rPr>
              <a:t>)</a:t>
            </a:r>
          </a:p>
          <a:p>
            <a:pPr algn="l"/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BeanConfiguration</a:t>
            </a:r>
            <a:r>
              <a:rPr lang="en-US" altLang="ko-K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1298B7-DEC8-44B9-BE70-0F24427A9F01}"/>
              </a:ext>
            </a:extLst>
          </p:cNvPr>
          <p:cNvSpPr txBox="1"/>
          <p:nvPr/>
        </p:nvSpPr>
        <p:spPr>
          <a:xfrm>
            <a:off x="611560" y="3483252"/>
            <a:ext cx="813690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646464"/>
                </a:solidFill>
                <a:latin typeface="Consolas" panose="020B0609020204030204" pitchFamily="49" charset="0"/>
              </a:rPr>
              <a:t>@Component</a:t>
            </a:r>
          </a:p>
          <a:p>
            <a:pPr algn="l"/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Bean3 {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run() {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dirty="0">
                <a:solidFill>
                  <a:srgbClr val="2A00FF"/>
                </a:solidFill>
                <a:latin typeface="Consolas" panose="020B0609020204030204" pitchFamily="49" charset="0"/>
              </a:rPr>
              <a:t>"Bean 3"</a:t>
            </a:r>
            <a:r>
              <a:rPr lang="en-US" altLang="ko-K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algn="l"/>
            <a:r>
              <a:rPr lang="ko-KR" alt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sz="16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D20C67-D09F-43AF-B809-DF981E0B781A}"/>
              </a:ext>
            </a:extLst>
          </p:cNvPr>
          <p:cNvSpPr txBox="1"/>
          <p:nvPr/>
        </p:nvSpPr>
        <p:spPr>
          <a:xfrm>
            <a:off x="4355976" y="4793669"/>
            <a:ext cx="457643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nl-NL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Bean3 </a:t>
            </a:r>
            <a:r>
              <a:rPr lang="nl-NL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nl-NL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= (Bean3)</a:t>
            </a:r>
          </a:p>
          <a:p>
            <a:pPr algn="l"/>
            <a:r>
              <a:rPr lang="nl-NL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nl-NL" altLang="ko-KR" sz="1800" dirty="0">
                <a:solidFill>
                  <a:srgbClr val="6A3E3E"/>
                </a:solidFill>
                <a:latin typeface="Consolas" panose="020B0609020204030204" pitchFamily="49" charset="0"/>
              </a:rPr>
              <a:t>context</a:t>
            </a:r>
            <a:r>
              <a:rPr lang="nl-NL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.getBean(</a:t>
            </a:r>
            <a:r>
              <a:rPr lang="nl-NL" altLang="ko-KR" sz="1800" dirty="0">
                <a:solidFill>
                  <a:srgbClr val="2A00FF"/>
                </a:solidFill>
                <a:latin typeface="Consolas" panose="020B0609020204030204" pitchFamily="49" charset="0"/>
              </a:rPr>
              <a:t>"bean3"</a:t>
            </a:r>
            <a:r>
              <a:rPr lang="nl-NL" altLang="ko-KR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8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b</a:t>
            </a:r>
            <a:r>
              <a:rPr lang="en-US" altLang="ko-KR" sz="18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.run</a:t>
            </a:r>
            <a:r>
              <a:rPr lang="en-US" altLang="ko-KR" sz="18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EA161FD-416D-4C14-A6C7-511A2BE5128C}"/>
              </a:ext>
            </a:extLst>
          </p:cNvPr>
          <p:cNvSpPr/>
          <p:nvPr/>
        </p:nvSpPr>
        <p:spPr>
          <a:xfrm>
            <a:off x="4921484" y="5133143"/>
            <a:ext cx="3140476" cy="2450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7376AA8-643F-4D84-A038-53920265A5E0}"/>
              </a:ext>
            </a:extLst>
          </p:cNvPr>
          <p:cNvSpPr/>
          <p:nvPr/>
        </p:nvSpPr>
        <p:spPr>
          <a:xfrm>
            <a:off x="677144" y="3517703"/>
            <a:ext cx="1302576" cy="3085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082248A-8309-48DD-92D1-E865F511E853}"/>
              </a:ext>
            </a:extLst>
          </p:cNvPr>
          <p:cNvSpPr/>
          <p:nvPr/>
        </p:nvSpPr>
        <p:spPr>
          <a:xfrm>
            <a:off x="669524" y="1704143"/>
            <a:ext cx="5472196" cy="231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5543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96615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Stereo Type Annotation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스프링에서 기본적으로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특수한 기능을 가지고 있음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자주 사용되는 대표적인 </a:t>
            </a:r>
            <a:r>
              <a:rPr lang="en-US" altLang="ko-KR" dirty="0"/>
              <a:t>4</a:t>
            </a:r>
            <a:r>
              <a:rPr lang="ko-KR" altLang="en-US" dirty="0"/>
              <a:t>종류</a:t>
            </a:r>
            <a:endParaRPr lang="en-US" altLang="ko-KR"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759E3DE1-AFDE-4B37-8EB3-24F8D7EADAE7}"/>
              </a:ext>
            </a:extLst>
          </p:cNvPr>
          <p:cNvGraphicFramePr>
            <a:graphicFrameLocks noGrp="1"/>
          </p:cNvGraphicFramePr>
          <p:nvPr/>
        </p:nvGraphicFramePr>
        <p:xfrm>
          <a:off x="755576" y="1844824"/>
          <a:ext cx="7632848" cy="20882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953579598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924348499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43913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@Controller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요청과 응답을 처리하는 클래스에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3892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@Service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비즈니스 로직을 구현한 클래스에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001485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@Repository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Persistence </a:t>
                      </a:r>
                      <a:r>
                        <a:rPr lang="ko-KR" altLang="en-US" sz="1400" dirty="0"/>
                        <a:t>역할을 하는 클래스에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357259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@Component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위 </a:t>
                      </a:r>
                      <a:r>
                        <a:rPr lang="en-US" altLang="ko-KR" sz="1400" dirty="0"/>
                        <a:t>3</a:t>
                      </a:r>
                      <a:r>
                        <a:rPr lang="ko-KR" altLang="en-US" sz="1400" dirty="0"/>
                        <a:t>가지 </a:t>
                      </a:r>
                      <a:r>
                        <a:rPr lang="ko-KR" altLang="en-US" sz="1400" dirty="0" err="1"/>
                        <a:t>애노테이션의</a:t>
                      </a:r>
                      <a:r>
                        <a:rPr lang="ko-KR" altLang="en-US" sz="1400" dirty="0"/>
                        <a:t> 상위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부모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 객체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689667"/>
                  </a:ext>
                </a:extLst>
              </a:tr>
            </a:tbl>
          </a:graphicData>
        </a:graphic>
      </p:graphicFrame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C6BCE4D-9AAE-4722-A487-470E58C829E3}"/>
              </a:ext>
            </a:extLst>
          </p:cNvPr>
          <p:cNvSpPr/>
          <p:nvPr/>
        </p:nvSpPr>
        <p:spPr>
          <a:xfrm>
            <a:off x="3453914" y="4298613"/>
            <a:ext cx="1800200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@Component</a:t>
            </a:r>
            <a:endParaRPr lang="ko-KR" altLang="en-US" sz="14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422B81AE-D61E-45F3-B24E-383533A1CFB8}"/>
              </a:ext>
            </a:extLst>
          </p:cNvPr>
          <p:cNvSpPr/>
          <p:nvPr/>
        </p:nvSpPr>
        <p:spPr>
          <a:xfrm>
            <a:off x="1077650" y="5589240"/>
            <a:ext cx="1800200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@Controller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F4653C-D1F9-4B83-9480-712C4B6B8407}"/>
              </a:ext>
            </a:extLst>
          </p:cNvPr>
          <p:cNvSpPr txBox="1"/>
          <p:nvPr/>
        </p:nvSpPr>
        <p:spPr>
          <a:xfrm>
            <a:off x="1977750" y="6098812"/>
            <a:ext cx="1024383" cy="276999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Spring MVC</a:t>
            </a:r>
            <a:endParaRPr lang="ko-KR" altLang="en-US" sz="12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C4CAB179-342A-4688-AF7E-18169A1B9DC6}"/>
              </a:ext>
            </a:extLst>
          </p:cNvPr>
          <p:cNvSpPr/>
          <p:nvPr/>
        </p:nvSpPr>
        <p:spPr>
          <a:xfrm>
            <a:off x="3453914" y="5589240"/>
            <a:ext cx="1800200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@Service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98E1D-F019-4522-84A5-144408388FC5}"/>
              </a:ext>
            </a:extLst>
          </p:cNvPr>
          <p:cNvSpPr txBox="1"/>
          <p:nvPr/>
        </p:nvSpPr>
        <p:spPr>
          <a:xfrm>
            <a:off x="4354014" y="6098812"/>
            <a:ext cx="1207638" cy="276999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Service classes</a:t>
            </a:r>
            <a:endParaRPr lang="ko-KR" altLang="en-US" sz="12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78C3ADAE-0FC5-4EB8-9FCB-396D7856E422}"/>
              </a:ext>
            </a:extLst>
          </p:cNvPr>
          <p:cNvSpPr/>
          <p:nvPr/>
        </p:nvSpPr>
        <p:spPr>
          <a:xfrm>
            <a:off x="5830178" y="5589240"/>
            <a:ext cx="1800200" cy="64807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@Repository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812FD5-F947-4BF4-B48C-F48B54BDBC69}"/>
              </a:ext>
            </a:extLst>
          </p:cNvPr>
          <p:cNvSpPr txBox="1"/>
          <p:nvPr/>
        </p:nvSpPr>
        <p:spPr>
          <a:xfrm>
            <a:off x="6730278" y="6098812"/>
            <a:ext cx="2064989" cy="276999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/>
              <a:t>Data</a:t>
            </a:r>
            <a:r>
              <a:rPr lang="ko-KR" altLang="en-US" sz="1200"/>
              <a:t> </a:t>
            </a:r>
            <a:r>
              <a:rPr lang="en-US" altLang="ko-KR" sz="1200"/>
              <a:t>Access</a:t>
            </a:r>
            <a:r>
              <a:rPr lang="ko-KR" altLang="en-US" sz="1200"/>
              <a:t> </a:t>
            </a:r>
            <a:r>
              <a:rPr lang="en-US" altLang="ko-KR" sz="1200"/>
              <a:t>Object </a:t>
            </a:r>
            <a:r>
              <a:rPr lang="en-US" altLang="ko-KR" sz="1200" dirty="0"/>
              <a:t>classes</a:t>
            </a:r>
            <a:endParaRPr lang="ko-KR" altLang="en-US" sz="1200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1594692-0A8F-48E3-A89C-F31809C3EADA}"/>
              </a:ext>
            </a:extLst>
          </p:cNvPr>
          <p:cNvCxnSpPr>
            <a:stCxn id="13" idx="0"/>
            <a:endCxn id="12" idx="2"/>
          </p:cNvCxnSpPr>
          <p:nvPr/>
        </p:nvCxnSpPr>
        <p:spPr>
          <a:xfrm rot="5400000" flipH="1" flipV="1">
            <a:off x="2844605" y="4079831"/>
            <a:ext cx="642555" cy="2376264"/>
          </a:xfrm>
          <a:prstGeom prst="bentConnector3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F231A11C-EA3F-45D6-9E87-2D5AAEA58ABD}"/>
              </a:ext>
            </a:extLst>
          </p:cNvPr>
          <p:cNvCxnSpPr>
            <a:cxnSpLocks/>
            <a:stCxn id="17" idx="0"/>
            <a:endCxn id="12" idx="2"/>
          </p:cNvCxnSpPr>
          <p:nvPr/>
        </p:nvCxnSpPr>
        <p:spPr>
          <a:xfrm rot="16200000" flipV="1">
            <a:off x="5220869" y="4079831"/>
            <a:ext cx="642555" cy="2376264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A394755-6A20-48B0-A51C-47CAA24CBC0F}"/>
              </a:ext>
            </a:extLst>
          </p:cNvPr>
          <p:cNvCxnSpPr>
            <a:cxnSpLocks/>
            <a:stCxn id="15" idx="0"/>
            <a:endCxn id="12" idx="2"/>
          </p:cNvCxnSpPr>
          <p:nvPr/>
        </p:nvCxnSpPr>
        <p:spPr>
          <a:xfrm flipV="1">
            <a:off x="4354014" y="4946685"/>
            <a:ext cx="0" cy="642555"/>
          </a:xfrm>
          <a:prstGeom prst="line">
            <a:avLst/>
          </a:prstGeom>
          <a:ln w="254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0C929B2-F92B-4184-9319-4B62E0056AF1}"/>
              </a:ext>
            </a:extLst>
          </p:cNvPr>
          <p:cNvSpPr txBox="1"/>
          <p:nvPr/>
        </p:nvSpPr>
        <p:spPr>
          <a:xfrm>
            <a:off x="4354014" y="4808185"/>
            <a:ext cx="1330814" cy="276999"/>
          </a:xfrm>
          <a:prstGeom prst="rect">
            <a:avLst/>
          </a:prstGeom>
          <a:solidFill>
            <a:schemeClr val="bg2"/>
          </a:solidFill>
          <a:ln>
            <a:solidFill>
              <a:schemeClr val="accent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Any Component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4058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920258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실습 </a:t>
            </a:r>
            <a:r>
              <a:rPr lang="en-US" altLang="ko-KR"/>
              <a:t>- Bean </a:t>
            </a:r>
            <a:r>
              <a:rPr lang="ko-KR" altLang="en-US"/>
              <a:t>생성 및 동작 </a:t>
            </a:r>
            <a:r>
              <a:rPr lang="en-US" altLang="ko-KR"/>
              <a:t>1)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</a:t>
            </a:r>
            <a:r>
              <a:rPr lang="ko-KR" altLang="en-US"/>
              <a:t> </a:t>
            </a:r>
            <a:r>
              <a:rPr lang="en-US" altLang="ko-KR"/>
              <a:t>@</a:t>
            </a:r>
            <a:r>
              <a:rPr lang="en-US" altLang="ko-KR" dirty="0"/>
              <a:t>Configuration </a:t>
            </a:r>
            <a:r>
              <a:rPr lang="ko-KR" altLang="en-US" dirty="0"/>
              <a:t>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com/example/demo/Game.java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com/example/demo/BeanConfig.java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1E05F-624D-4677-AA33-C5949E8AD033}"/>
              </a:ext>
            </a:extLst>
          </p:cNvPr>
          <p:cNvSpPr txBox="1"/>
          <p:nvPr/>
        </p:nvSpPr>
        <p:spPr>
          <a:xfrm>
            <a:off x="611560" y="1412776"/>
            <a:ext cx="813690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 Game"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68B9-E246-4C75-9900-545F9FA53597}"/>
              </a:ext>
            </a:extLst>
          </p:cNvPr>
          <p:cNvSpPr txBox="1"/>
          <p:nvPr/>
        </p:nvSpPr>
        <p:spPr>
          <a:xfrm>
            <a:off x="611560" y="3485907"/>
            <a:ext cx="813690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Configuration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BeanConfig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2457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95653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en-US" altLang="ko-KR" dirty="0">
                <a:hlinkClick r:id="rId3"/>
              </a:rPr>
              <a:t>https://code.visualstudio.com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B9456F8-0BE7-4827-A076-B9C002F6D14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007999" y="1052736"/>
            <a:ext cx="6983999" cy="5177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97935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7810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실습 </a:t>
            </a:r>
            <a:r>
              <a:rPr lang="en-US" altLang="ko-KR"/>
              <a:t>- Bean </a:t>
            </a:r>
            <a:r>
              <a:rPr lang="ko-KR" altLang="en-US"/>
              <a:t>생성 및 동작 </a:t>
            </a:r>
            <a:r>
              <a:rPr lang="en-US" altLang="ko-KR"/>
              <a:t>1)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</a:t>
            </a:r>
            <a:r>
              <a:rPr lang="ko-KR" altLang="en-US"/>
              <a:t> </a:t>
            </a:r>
            <a:r>
              <a:rPr lang="en-US" altLang="ko-KR"/>
              <a:t>@Configuration </a:t>
            </a:r>
            <a:r>
              <a:rPr lang="ko-KR" altLang="en-US"/>
              <a:t>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com/example/demo/DemoApplication</a:t>
            </a:r>
            <a:r>
              <a:rPr lang="en-US" altLang="ko-KR"/>
              <a:t>.java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1E05F-624D-4677-AA33-C5949E8AD033}"/>
              </a:ext>
            </a:extLst>
          </p:cNvPr>
          <p:cNvSpPr txBox="1"/>
          <p:nvPr/>
        </p:nvSpPr>
        <p:spPr>
          <a:xfrm>
            <a:off x="611560" y="1412776"/>
            <a:ext cx="8136904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SpringBootApplication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DemoApplication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ApplicationContext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AnnotationConfigApplicationContext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BeanConfig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"game"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AnnotationConfigApplicationContext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8A6AD9-3CA3-49DF-8F4B-E36F5F510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413161"/>
            <a:ext cx="4871962" cy="204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9D4EDBE8-56DE-46A5-8EF4-64835DEEA3F9}"/>
              </a:ext>
            </a:extLst>
          </p:cNvPr>
          <p:cNvSpPr/>
          <p:nvPr/>
        </p:nvSpPr>
        <p:spPr>
          <a:xfrm>
            <a:off x="757826" y="5733256"/>
            <a:ext cx="891679" cy="2730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743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312719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실습 </a:t>
            </a:r>
            <a:r>
              <a:rPr lang="en-US" altLang="ko-KR"/>
              <a:t>- Bean </a:t>
            </a:r>
            <a:r>
              <a:rPr lang="ko-KR" altLang="en-US"/>
              <a:t>생성 및 동작 </a:t>
            </a:r>
            <a:r>
              <a:rPr lang="en-US" altLang="ko-KR"/>
              <a:t>2)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</a:t>
            </a:r>
            <a:r>
              <a:rPr lang="ko-KR" altLang="en-US"/>
              <a:t> </a:t>
            </a:r>
            <a:r>
              <a:rPr lang="en-US" altLang="ko-KR"/>
              <a:t>XML </a:t>
            </a:r>
            <a:r>
              <a:rPr lang="ko-KR" altLang="en-US" dirty="0"/>
              <a:t>설정</a:t>
            </a:r>
            <a:r>
              <a:rPr lang="en-US" altLang="ko-KR" dirty="0"/>
              <a:t> </a:t>
            </a:r>
            <a:r>
              <a:rPr lang="ko-KR" altLang="en-US" dirty="0"/>
              <a:t>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com/example/demo/Movie.java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resources/application.xml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1E05F-624D-4677-AA33-C5949E8AD033}"/>
              </a:ext>
            </a:extLst>
          </p:cNvPr>
          <p:cNvSpPr txBox="1"/>
          <p:nvPr/>
        </p:nvSpPr>
        <p:spPr>
          <a:xfrm>
            <a:off x="611560" y="1412776"/>
            <a:ext cx="813690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 Movie"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68B9-E246-4C75-9900-545F9FA53597}"/>
              </a:ext>
            </a:extLst>
          </p:cNvPr>
          <p:cNvSpPr txBox="1"/>
          <p:nvPr/>
        </p:nvSpPr>
        <p:spPr>
          <a:xfrm>
            <a:off x="611560" y="3485907"/>
            <a:ext cx="8136904" cy="255454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&lt;?xml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"1.0"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encoding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&lt;beans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"http://www.springframework.org/schema/beans"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xmlns:xsi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"http://www.w3.org/2001/XMLSchema-instance"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xsi:schemaLocation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"http://www.springframework.org/schema/beans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     http://www.springframework.org/schema/beans/spring-beans.xsd"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"movie"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"com.example.demo.Movie"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&lt;/beans&gt;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8159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6896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실습 </a:t>
            </a:r>
            <a:r>
              <a:rPr lang="en-US" altLang="ko-KR"/>
              <a:t>- Bean </a:t>
            </a:r>
            <a:r>
              <a:rPr lang="ko-KR" altLang="en-US"/>
              <a:t>생성 및 동작 </a:t>
            </a:r>
            <a:r>
              <a:rPr lang="en-US" altLang="ko-KR"/>
              <a:t>2)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</a:t>
            </a:r>
            <a:r>
              <a:rPr lang="ko-KR" altLang="en-US"/>
              <a:t> </a:t>
            </a:r>
            <a:r>
              <a:rPr lang="en-US" altLang="ko-KR"/>
              <a:t>XML </a:t>
            </a:r>
            <a:r>
              <a:rPr lang="ko-KR" altLang="en-US"/>
              <a:t>설정</a:t>
            </a:r>
            <a:r>
              <a:rPr lang="en-US" altLang="ko-KR"/>
              <a:t> </a:t>
            </a:r>
            <a:r>
              <a:rPr lang="ko-KR" altLang="en-US"/>
              <a:t>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com/example/demo/BeanConfig.java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1E05F-624D-4677-AA33-C5949E8AD033}"/>
              </a:ext>
            </a:extLst>
          </p:cNvPr>
          <p:cNvSpPr txBox="1"/>
          <p:nvPr/>
        </p:nvSpPr>
        <p:spPr>
          <a:xfrm>
            <a:off x="611560" y="1412776"/>
            <a:ext cx="813690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Configuration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ImportResource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"classpath:application.xml"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BeanConfig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1EDA48-F0AE-4491-8896-CD9955DCA398}"/>
              </a:ext>
            </a:extLst>
          </p:cNvPr>
          <p:cNvSpPr txBox="1"/>
          <p:nvPr/>
        </p:nvSpPr>
        <p:spPr>
          <a:xfrm>
            <a:off x="827584" y="3753376"/>
            <a:ext cx="5444119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※ @Configuration</a:t>
            </a:r>
            <a:r>
              <a:rPr lang="ko-KR" altLang="en-US" sz="1400" dirty="0"/>
              <a:t>으로 </a:t>
            </a:r>
            <a:r>
              <a:rPr lang="en-US" altLang="ko-KR" sz="1400" dirty="0"/>
              <a:t>Bean</a:t>
            </a:r>
            <a:r>
              <a:rPr lang="ko-KR" altLang="en-US" sz="1400" dirty="0"/>
              <a:t>을 생성하는 방식으로 작성된 코드에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b="1" u="sng" dirty="0"/>
              <a:t>XML </a:t>
            </a:r>
            <a:r>
              <a:rPr lang="ko-KR" altLang="en-US" sz="1400" b="1" u="sng" dirty="0"/>
              <a:t>설정을 같이 사용하려면 </a:t>
            </a:r>
            <a:r>
              <a:rPr lang="en-US" altLang="ko-KR" sz="1400" b="1" u="sng" dirty="0"/>
              <a:t>@ImportResource </a:t>
            </a:r>
            <a:r>
              <a:rPr lang="ko-KR" altLang="en-US" sz="1400" b="1" u="sng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3930528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7810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실습 </a:t>
            </a:r>
            <a:r>
              <a:rPr lang="en-US" altLang="ko-KR"/>
              <a:t>- Bean </a:t>
            </a:r>
            <a:r>
              <a:rPr lang="ko-KR" altLang="en-US"/>
              <a:t>생성 및 동작 </a:t>
            </a:r>
            <a:r>
              <a:rPr lang="en-US" altLang="ko-KR"/>
              <a:t>2)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</a:t>
            </a:r>
            <a:r>
              <a:rPr lang="ko-KR" altLang="en-US"/>
              <a:t> </a:t>
            </a:r>
            <a:r>
              <a:rPr lang="en-US" altLang="ko-KR"/>
              <a:t>XML </a:t>
            </a:r>
            <a:r>
              <a:rPr lang="ko-KR" altLang="en-US"/>
              <a:t>설정</a:t>
            </a:r>
            <a:r>
              <a:rPr lang="en-US" altLang="ko-KR"/>
              <a:t> </a:t>
            </a:r>
            <a:r>
              <a:rPr lang="ko-KR" altLang="en-US"/>
              <a:t>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com/example/demo/DemoApplication</a:t>
            </a:r>
            <a:r>
              <a:rPr lang="en-US" altLang="ko-KR"/>
              <a:t>.java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1E05F-624D-4677-AA33-C5949E8AD033}"/>
              </a:ext>
            </a:extLst>
          </p:cNvPr>
          <p:cNvSpPr txBox="1"/>
          <p:nvPr/>
        </p:nvSpPr>
        <p:spPr>
          <a:xfrm>
            <a:off x="611560" y="1412776"/>
            <a:ext cx="8136904" cy="34163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SpringBootApplication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DemoApplication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ApplicationContext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AnnotationConfigApplicationContext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BeanConfig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"game"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getBean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"movie"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AnnotationConfigApplicationContext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  <a:b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3369D9-1768-43B0-A2C3-DCB4CF847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4953239"/>
            <a:ext cx="3456384" cy="1212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30D3CBE-EDD3-434A-8AD4-7947AAB28C83}"/>
              </a:ext>
            </a:extLst>
          </p:cNvPr>
          <p:cNvSpPr/>
          <p:nvPr/>
        </p:nvSpPr>
        <p:spPr>
          <a:xfrm>
            <a:off x="757826" y="5542548"/>
            <a:ext cx="933853" cy="436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41688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868962" cy="363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실습 </a:t>
            </a:r>
            <a:r>
              <a:rPr lang="en-US" altLang="ko-KR"/>
              <a:t>- Bean </a:t>
            </a:r>
            <a:r>
              <a:rPr lang="ko-KR" altLang="en-US"/>
              <a:t>생성 및 동작 </a:t>
            </a:r>
            <a:r>
              <a:rPr lang="en-US" altLang="ko-KR"/>
              <a:t>3)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●</a:t>
            </a:r>
            <a:r>
              <a:rPr lang="ko-KR" altLang="en-US"/>
              <a:t> </a:t>
            </a:r>
            <a:r>
              <a:rPr lang="en-US" altLang="ko-KR"/>
              <a:t>@</a:t>
            </a:r>
            <a:r>
              <a:rPr lang="en-US" altLang="ko-KR" dirty="0"/>
              <a:t>ComponentScan </a:t>
            </a:r>
            <a:r>
              <a:rPr lang="ko-KR" altLang="en-US" dirty="0"/>
              <a:t>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com/example/demo/Music.java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2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com/example/demo/BeanConfig.java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1E05F-624D-4677-AA33-C5949E8AD033}"/>
              </a:ext>
            </a:extLst>
          </p:cNvPr>
          <p:cNvSpPr txBox="1"/>
          <p:nvPr/>
        </p:nvSpPr>
        <p:spPr>
          <a:xfrm>
            <a:off x="611560" y="1412776"/>
            <a:ext cx="8136904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Music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"Play Music"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4D68B9-E246-4C75-9900-545F9FA53597}"/>
              </a:ext>
            </a:extLst>
          </p:cNvPr>
          <p:cNvSpPr txBox="1"/>
          <p:nvPr/>
        </p:nvSpPr>
        <p:spPr>
          <a:xfrm>
            <a:off x="611560" y="3749965"/>
            <a:ext cx="8136904" cy="2585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Configuration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ImportResource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"classpath:application.xml"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ComponentScan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basePackageClasses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BeanConfig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BeanConfig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71741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78103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</a:t>
            </a:r>
            <a:r>
              <a:rPr lang="ko-KR" altLang="en-US" dirty="0"/>
              <a:t>실습 </a:t>
            </a:r>
            <a:r>
              <a:rPr lang="en-US" altLang="ko-KR"/>
              <a:t>- Bean </a:t>
            </a:r>
            <a:r>
              <a:rPr lang="ko-KR" altLang="en-US"/>
              <a:t>생성 및 동작 </a:t>
            </a:r>
            <a:r>
              <a:rPr lang="en-US" altLang="ko-KR"/>
              <a:t>3)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</a:t>
            </a:r>
            <a:r>
              <a:rPr lang="ko-KR" altLang="en-US"/>
              <a:t> </a:t>
            </a:r>
            <a:r>
              <a:rPr lang="en-US" altLang="ko-KR"/>
              <a:t>@ComponentScan </a:t>
            </a:r>
            <a:r>
              <a:rPr lang="ko-KR" altLang="en-US"/>
              <a:t>이용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com/example/demo/DemoApplication</a:t>
            </a:r>
            <a:r>
              <a:rPr lang="en-US" altLang="ko-KR"/>
              <a:t>.java</a:t>
            </a:r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21E05F-624D-4677-AA33-C5949E8AD033}"/>
              </a:ext>
            </a:extLst>
          </p:cNvPr>
          <p:cNvSpPr txBox="1"/>
          <p:nvPr/>
        </p:nvSpPr>
        <p:spPr>
          <a:xfrm>
            <a:off x="611560" y="1412776"/>
            <a:ext cx="8136904" cy="35394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static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main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[]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args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ApplicationContext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AnnotationConfigApplicationContext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BeanConfig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"game"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game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"movie"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movie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Music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music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Music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getBean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"music"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music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((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AnnotationConfigApplicationContext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context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close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608BB3-8544-48A0-A83B-EBFF5B90A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5079826"/>
            <a:ext cx="3528392" cy="1237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50C0E1-CA38-4B32-9616-522116693B1C}"/>
              </a:ext>
            </a:extLst>
          </p:cNvPr>
          <p:cNvSpPr/>
          <p:nvPr/>
        </p:nvSpPr>
        <p:spPr>
          <a:xfrm>
            <a:off x="762000" y="5495365"/>
            <a:ext cx="950259" cy="6006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556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38383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ImageUtil </a:t>
            </a:r>
            <a:r>
              <a:rPr lang="ko-KR" altLang="en-US"/>
              <a:t>클래스를 </a:t>
            </a:r>
            <a:r>
              <a:rPr lang="en-US" altLang="ko-KR" b="1" u="sng"/>
              <a:t>Bean</a:t>
            </a:r>
            <a:r>
              <a:rPr lang="ko-KR" altLang="en-US" b="1" u="sng"/>
              <a:t>으로 생성</a:t>
            </a:r>
            <a:r>
              <a:rPr lang="ko-KR" altLang="en-US"/>
              <a:t>하고 </a:t>
            </a:r>
            <a:r>
              <a:rPr lang="en-US" altLang="ko-KR" b="1" u="sng"/>
              <a:t>save </a:t>
            </a:r>
            <a:r>
              <a:rPr lang="ko-KR" altLang="en-US" b="1" u="sng"/>
              <a:t>메소드를 실행</a:t>
            </a:r>
            <a:r>
              <a:rPr lang="ko-KR" altLang="en-US"/>
              <a:t>하여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</a:t>
            </a:r>
            <a:r>
              <a:rPr lang="en-US" altLang="ko-KR" b="1" u="sng"/>
              <a:t>URL</a:t>
            </a:r>
            <a:r>
              <a:rPr lang="ko-KR" altLang="en-US" b="1" u="sng"/>
              <a:t>의 이미지를 다운로드</a:t>
            </a:r>
            <a:r>
              <a:rPr lang="ko-KR" altLang="en-US"/>
              <a:t>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이미지 </a:t>
            </a:r>
            <a:r>
              <a:rPr lang="en-US" altLang="ko-KR"/>
              <a:t>URL : http://ggoreb.com/images/luffy.jpg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ImageUtil.java</a:t>
            </a:r>
            <a:endParaRPr lang="en-US" altLang="ko-K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C03132-BA71-4432-94AD-C548EA4219A7}"/>
              </a:ext>
            </a:extLst>
          </p:cNvPr>
          <p:cNvSpPr txBox="1"/>
          <p:nvPr/>
        </p:nvSpPr>
        <p:spPr>
          <a:xfrm>
            <a:off x="611560" y="2276872"/>
            <a:ext cx="8136904" cy="39703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net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javax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imageio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ImageIO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awt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ImageUtil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save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throws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IOException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lastIndexOf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substring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lastIndexOf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US" altLang="ko-KR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BufferedImage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ImageIO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read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ImageIO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write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fileExt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File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fileName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32EAF4-9EA5-48BB-B563-ABBA3AF83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296" y="1556792"/>
            <a:ext cx="1592143" cy="2557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BB408A0-2DB4-43FC-B061-194E885264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5" y="4293096"/>
            <a:ext cx="1592143" cy="228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23339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81609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Maven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Maven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자바 프로젝트 관리 도구 </a:t>
            </a:r>
            <a:r>
              <a:rPr lang="en-US" altLang="ko-KR" dirty="0"/>
              <a:t>(</a:t>
            </a:r>
            <a:r>
              <a:rPr lang="en-US" altLang="ko-KR" b="1" u="sng" dirty="0"/>
              <a:t>Build Tool</a:t>
            </a:r>
            <a:r>
              <a:rPr lang="en-US" altLang="ko-KR" dirty="0"/>
              <a:t>)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컴파일 </a:t>
            </a:r>
            <a:r>
              <a:rPr lang="en-US" altLang="ko-KR" dirty="0"/>
              <a:t>/ </a:t>
            </a:r>
            <a:r>
              <a:rPr lang="ko-KR" altLang="en-US" dirty="0"/>
              <a:t>빌드 </a:t>
            </a:r>
            <a:r>
              <a:rPr lang="en-US" altLang="ko-KR" dirty="0"/>
              <a:t>/ </a:t>
            </a:r>
            <a:r>
              <a:rPr lang="ko-KR" altLang="en-US" dirty="0"/>
              <a:t>수행 </a:t>
            </a:r>
            <a:r>
              <a:rPr lang="en-US" altLang="ko-KR" dirty="0"/>
              <a:t>/ </a:t>
            </a:r>
            <a:r>
              <a:rPr lang="ko-KR" altLang="en-US" dirty="0"/>
              <a:t>테스트 </a:t>
            </a:r>
            <a:r>
              <a:rPr lang="en-US" altLang="ko-KR" dirty="0"/>
              <a:t>/ </a:t>
            </a:r>
            <a:r>
              <a:rPr lang="ko-KR" altLang="en-US" dirty="0"/>
              <a:t>배포  </a:t>
            </a:r>
            <a:r>
              <a:rPr lang="en-US" altLang="ko-KR" dirty="0"/>
              <a:t>+  </a:t>
            </a:r>
            <a:r>
              <a:rPr lang="ko-KR" altLang="en-US" b="1" u="sng" dirty="0"/>
              <a:t>라이브러리 의존성 관리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Apache</a:t>
            </a:r>
            <a:r>
              <a:rPr lang="ko-KR" altLang="en-US" dirty="0"/>
              <a:t>의 중앙 저장소 또는</a:t>
            </a:r>
            <a:r>
              <a:rPr lang="en-US" altLang="ko-KR" dirty="0"/>
              <a:t> </a:t>
            </a:r>
            <a:r>
              <a:rPr lang="ko-KR" altLang="en-US" dirty="0"/>
              <a:t>별도의 자체 중앙 저장소 구축 가능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장점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빌드부터 배포까지의 작업 자동화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라이브러리의 버전 및 의존성 관리 편리함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단점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특정 플러그인의 설정에 문제가 생기면 작업 수행 불가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네트워크 상태가 원활하지 못한 경우 프로젝트 오류 발생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83567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84605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Maven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Maven </a:t>
            </a:r>
            <a:r>
              <a:rPr lang="ko-KR" altLang="en-US" dirty="0"/>
              <a:t>프로젝트의 기본 구조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090ECC-1FAC-4948-A66F-299996FF2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124744"/>
            <a:ext cx="3076575" cy="3162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EF750D-6A5B-452F-BD49-856F189490A5}"/>
              </a:ext>
            </a:extLst>
          </p:cNvPr>
          <p:cNvSpPr/>
          <p:nvPr/>
        </p:nvSpPr>
        <p:spPr>
          <a:xfrm>
            <a:off x="1413625" y="1408312"/>
            <a:ext cx="1703647" cy="368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F2AED6-5155-4434-953B-3611AA3B6223}"/>
              </a:ext>
            </a:extLst>
          </p:cNvPr>
          <p:cNvSpPr/>
          <p:nvPr/>
        </p:nvSpPr>
        <p:spPr>
          <a:xfrm>
            <a:off x="1413625" y="2065305"/>
            <a:ext cx="1703647" cy="3687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F4C9F96-9EEB-47DD-90DB-D9F330B953DE}"/>
              </a:ext>
            </a:extLst>
          </p:cNvPr>
          <p:cNvSpPr/>
          <p:nvPr/>
        </p:nvSpPr>
        <p:spPr>
          <a:xfrm>
            <a:off x="1413624" y="1841070"/>
            <a:ext cx="1703647" cy="174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895BD2-40C1-4D2D-8789-5AF07E795836}"/>
              </a:ext>
            </a:extLst>
          </p:cNvPr>
          <p:cNvSpPr/>
          <p:nvPr/>
        </p:nvSpPr>
        <p:spPr>
          <a:xfrm>
            <a:off x="1413623" y="2702884"/>
            <a:ext cx="1703647" cy="174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F364A1C-5D8D-4099-923C-3055C9A6B056}"/>
              </a:ext>
            </a:extLst>
          </p:cNvPr>
          <p:cNvSpPr/>
          <p:nvPr/>
        </p:nvSpPr>
        <p:spPr>
          <a:xfrm>
            <a:off x="1413622" y="4027404"/>
            <a:ext cx="1703647" cy="1746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98EED-1811-4120-87A3-ECBE2F6C803F}"/>
              </a:ext>
            </a:extLst>
          </p:cNvPr>
          <p:cNvSpPr txBox="1"/>
          <p:nvPr/>
        </p:nvSpPr>
        <p:spPr>
          <a:xfrm>
            <a:off x="4520324" y="1340768"/>
            <a:ext cx="4443524" cy="26360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① </a:t>
            </a:r>
            <a:r>
              <a:rPr lang="en-US" altLang="ko-KR" sz="1400" dirty="0" err="1"/>
              <a:t>src</a:t>
            </a:r>
            <a:r>
              <a:rPr lang="en-US" altLang="ko-KR" sz="1400" dirty="0"/>
              <a:t> </a:t>
            </a:r>
            <a:r>
              <a:rPr lang="ko-KR" altLang="en-US" sz="1400" dirty="0"/>
              <a:t>하위에 </a:t>
            </a:r>
            <a:r>
              <a:rPr lang="en-US" altLang="ko-KR" sz="1400" dirty="0"/>
              <a:t>main </a:t>
            </a:r>
            <a:r>
              <a:rPr lang="ko-KR" altLang="en-US" sz="1400" dirty="0"/>
              <a:t>과 </a:t>
            </a:r>
            <a:r>
              <a:rPr lang="en-US" altLang="ko-KR" sz="1400" dirty="0"/>
              <a:t>test</a:t>
            </a:r>
            <a:r>
              <a:rPr lang="ko-KR" altLang="en-US" sz="1400" dirty="0"/>
              <a:t> </a:t>
            </a:r>
            <a:r>
              <a:rPr lang="en-US" altLang="ko-KR" sz="1400" dirty="0"/>
              <a:t>2</a:t>
            </a:r>
            <a:r>
              <a:rPr lang="ko-KR" altLang="en-US" sz="1400" dirty="0"/>
              <a:t>가지로 구분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② </a:t>
            </a:r>
            <a:r>
              <a:rPr lang="en-US" altLang="ko-KR" sz="1400" dirty="0"/>
              <a:t>main </a:t>
            </a:r>
            <a:r>
              <a:rPr lang="ko-KR" altLang="en-US" sz="1400" dirty="0"/>
              <a:t>에는 프로젝트의 소스코드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test </a:t>
            </a:r>
            <a:r>
              <a:rPr lang="ko-KR" altLang="en-US" sz="1400" dirty="0"/>
              <a:t>에는 </a:t>
            </a:r>
            <a:r>
              <a:rPr lang="en-US" altLang="ko-KR" sz="1400" dirty="0"/>
              <a:t>main </a:t>
            </a:r>
            <a:r>
              <a:rPr lang="ko-KR" altLang="en-US" sz="1400" dirty="0"/>
              <a:t>소스코드의 테스트코드 작성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③ </a:t>
            </a:r>
            <a:r>
              <a:rPr lang="en-US" altLang="ko-KR" sz="1400" dirty="0"/>
              <a:t>resources </a:t>
            </a:r>
            <a:r>
              <a:rPr lang="ko-KR" altLang="en-US" sz="1400" dirty="0"/>
              <a:t>에는 프로젝트에 필요한 자원 파일 저장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④ </a:t>
            </a:r>
            <a:r>
              <a:rPr lang="en-US" altLang="ko-KR" sz="1400" dirty="0"/>
              <a:t>pom.xml </a:t>
            </a:r>
            <a:r>
              <a:rPr lang="ko-KR" altLang="en-US" sz="1400" dirty="0"/>
              <a:t>에 정의된 의존성에 따라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Maven Dependencies </a:t>
            </a:r>
            <a:r>
              <a:rPr lang="ko-KR" altLang="en-US" sz="1400" dirty="0"/>
              <a:t>구성됨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⑤ </a:t>
            </a:r>
            <a:r>
              <a:rPr lang="en-US" altLang="ko-KR" sz="1400" dirty="0"/>
              <a:t>pom.xml </a:t>
            </a:r>
            <a:r>
              <a:rPr lang="ko-KR" altLang="en-US" sz="1400" dirty="0"/>
              <a:t>에는 프로젝트 버전 등의 정보</a:t>
            </a:r>
            <a:r>
              <a:rPr lang="en-US" altLang="ko-KR" sz="1400" dirty="0"/>
              <a:t>, </a:t>
            </a:r>
            <a:r>
              <a:rPr lang="ko-KR" altLang="en-US" sz="1400" dirty="0"/>
              <a:t>저장소</a:t>
            </a:r>
            <a:r>
              <a:rPr lang="en-US" altLang="ko-KR" sz="1400" dirty="0"/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라이브러리 의존</a:t>
            </a:r>
            <a:r>
              <a:rPr lang="en-US" altLang="ko-KR" sz="1400" dirty="0"/>
              <a:t>, </a:t>
            </a:r>
            <a:r>
              <a:rPr lang="ko-KR" altLang="en-US" sz="1400" dirty="0"/>
              <a:t>플러그인 등의 설정</a:t>
            </a:r>
          </a:p>
        </p:txBody>
      </p:sp>
    </p:spTree>
    <p:extLst>
      <p:ext uri="{BB962C8B-B14F-4D97-AF65-F5344CB8AC3E}">
        <p14:creationId xmlns:p14="http://schemas.microsoft.com/office/powerpoint/2010/main" val="3374386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73970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Maven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pom.xml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571957-C7FD-4D12-B2F7-9AB6A619E980}"/>
              </a:ext>
            </a:extLst>
          </p:cNvPr>
          <p:cNvSpPr txBox="1"/>
          <p:nvPr/>
        </p:nvSpPr>
        <p:spPr>
          <a:xfrm>
            <a:off x="611560" y="1037617"/>
            <a:ext cx="8136904" cy="56938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&lt;?xml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version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"1.0"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encoding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&lt;project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xmlns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"http://maven.apache.org/POM/4.0.0"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...</a:t>
            </a:r>
          </a:p>
          <a:p>
            <a:r>
              <a:rPr lang="en-US" altLang="ko-KR" sz="1400">
                <a:solidFill>
                  <a:srgbClr val="00808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40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  <a:endParaRPr lang="en-US" altLang="ko-KR" sz="14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&lt;groupId&gt;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com.example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&lt;/groupId&gt;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&lt;artifactId&gt;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&lt;/artifactId&gt;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&lt;version&gt;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0.0.1-SNAPSHOT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&lt;/version&gt;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&lt;name&gt;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&lt;/name&gt;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&lt;description&gt;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Demo project for Spring Boot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&lt;/description&gt;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&lt;properties&gt;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&lt;java.version&gt;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&lt;/java.version&gt;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&lt;/properties&gt;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&lt;dependencies&gt;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&lt;dependency&gt;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&lt;groupId&gt;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&lt;/groupId&gt;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&lt;artifactId&gt;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spring-boot-starter-web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&lt;/artifactId&gt;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&lt;/dependency&gt;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algn="l"/>
            <a:r>
              <a:rPr lang="en-US" altLang="ko-KR" sz="1400">
                <a:solidFill>
                  <a:srgbClr val="00808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1400">
                <a:solidFill>
                  <a:srgbClr val="800000"/>
                </a:solidFill>
                <a:latin typeface="Consolas" panose="020B0609020204030204" pitchFamily="49" charset="0"/>
              </a:rPr>
              <a:t>...</a:t>
            </a:r>
            <a:endParaRPr lang="en-US" altLang="ko-KR" sz="14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&lt;/dependencies&gt;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&lt;build&gt;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&lt;plugins&gt;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&lt;plugin&gt;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&lt;groupId&gt;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org.springframework.boot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&lt;/groupId&gt;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&lt;artifactId&gt;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spring-boot-maven-plugin</a:t>
            </a: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&lt;/artifactId&gt;</a:t>
            </a:r>
          </a:p>
          <a:p>
            <a:r>
              <a:rPr lang="en-US" altLang="ko-KR" sz="1400">
                <a:solidFill>
                  <a:srgbClr val="800000"/>
                </a:solidFill>
                <a:latin typeface="Consolas" panose="020B0609020204030204" pitchFamily="49" charset="0"/>
              </a:rPr>
              <a:t>        ...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&lt;/project&gt;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171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48177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Visual</a:t>
            </a:r>
            <a:r>
              <a:rPr lang="ko-KR" altLang="en-US" dirty="0"/>
              <a:t> </a:t>
            </a:r>
            <a:r>
              <a:rPr lang="en-US" altLang="ko-KR" dirty="0"/>
              <a:t>Studio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Extensions</a:t>
            </a:r>
            <a:endParaRPr lang="en-US" altLang="ko-KR" b="1" dirty="0">
              <a:solidFill>
                <a:schemeClr val="accent3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6F6F44-424C-4243-A68E-0FBA89BF3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5" y="986423"/>
            <a:ext cx="3829221" cy="2536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DEE3A65-3FDD-408A-9EC0-A5FCA3E86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3748166"/>
            <a:ext cx="3829219" cy="640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2AE05CC-C70A-4587-A4B3-14462186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024" y="986422"/>
            <a:ext cx="3829220" cy="125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19FFB20-59BE-41F2-9AA4-B227CDEF9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8024" y="2360616"/>
            <a:ext cx="3829220" cy="1259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60C985-40DB-4ACF-B252-3108434F0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88024" y="3734810"/>
            <a:ext cx="3829220" cy="702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01452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4833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Maven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라이브러리 관리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dependency</a:t>
            </a:r>
            <a:r>
              <a:rPr lang="ko-KR" altLang="en-US" dirty="0"/>
              <a:t>에 정의된 내용에 따라 중앙 저장소로부터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</a:t>
            </a:r>
            <a:r>
              <a:rPr lang="ko-KR" altLang="en-US" dirty="0"/>
              <a:t> </a:t>
            </a:r>
            <a:r>
              <a:rPr lang="en-US" altLang="ko-KR" dirty="0"/>
              <a:t>JAR </a:t>
            </a:r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ko-KR" altLang="en-US" dirty="0"/>
              <a:t>다운로드하여 로컬 저장소로 저장하고 프로젝트에 등록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E1B9E-824A-45CE-B96A-768AC18CC84A}"/>
              </a:ext>
            </a:extLst>
          </p:cNvPr>
          <p:cNvSpPr txBox="1"/>
          <p:nvPr/>
        </p:nvSpPr>
        <p:spPr>
          <a:xfrm>
            <a:off x="1335584" y="2252652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xml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    ...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  &lt;/dependency&gt;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4E16C6-9EAA-4757-8EF5-388CBD5650C3}"/>
              </a:ext>
            </a:extLst>
          </p:cNvPr>
          <p:cNvSpPr/>
          <p:nvPr/>
        </p:nvSpPr>
        <p:spPr>
          <a:xfrm>
            <a:off x="1263576" y="1929780"/>
            <a:ext cx="1440160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DB739-BE1A-47ED-B43C-E0D99E5FF794}"/>
              </a:ext>
            </a:extLst>
          </p:cNvPr>
          <p:cNvSpPr txBox="1"/>
          <p:nvPr/>
        </p:nvSpPr>
        <p:spPr>
          <a:xfrm>
            <a:off x="1259632" y="1929780"/>
            <a:ext cx="668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project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F9DFC-75D6-4874-A226-5597596303E6}"/>
              </a:ext>
            </a:extLst>
          </p:cNvPr>
          <p:cNvSpPr txBox="1"/>
          <p:nvPr/>
        </p:nvSpPr>
        <p:spPr>
          <a:xfrm>
            <a:off x="1335584" y="2252652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pom.xml</a:t>
            </a:r>
            <a:endParaRPr lang="ko-KR" altLang="en-US" sz="1200" dirty="0"/>
          </a:p>
        </p:txBody>
      </p:sp>
      <p:sp>
        <p:nvSpPr>
          <p:cNvPr id="2" name="원통형 1">
            <a:extLst>
              <a:ext uri="{FF2B5EF4-FFF2-40B4-BE49-F238E27FC236}">
                <a16:creationId xmlns:a16="http://schemas.microsoft.com/office/drawing/2014/main" id="{AAADD016-7373-4E51-A8B8-928EFB592C6F}"/>
              </a:ext>
            </a:extLst>
          </p:cNvPr>
          <p:cNvSpPr/>
          <p:nvPr/>
        </p:nvSpPr>
        <p:spPr>
          <a:xfrm>
            <a:off x="5652120" y="2206779"/>
            <a:ext cx="1152128" cy="936104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Apache</a:t>
            </a:r>
          </a:p>
          <a:p>
            <a:pPr algn="ctr"/>
            <a:r>
              <a:rPr lang="en-US" altLang="ko-KR" sz="1200" dirty="0"/>
              <a:t>Repository</a:t>
            </a:r>
            <a:endParaRPr lang="ko-KR" altLang="en-US" sz="12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44FA8A7-D110-42D4-B594-6292B60B658B}"/>
              </a:ext>
            </a:extLst>
          </p:cNvPr>
          <p:cNvCxnSpPr/>
          <p:nvPr/>
        </p:nvCxnSpPr>
        <p:spPr>
          <a:xfrm>
            <a:off x="2987824" y="2721868"/>
            <a:ext cx="230425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위쪽 모서리의 한쪽은 둥글고 다른 한쪽은 잘림 10">
            <a:extLst>
              <a:ext uri="{FF2B5EF4-FFF2-40B4-BE49-F238E27FC236}">
                <a16:creationId xmlns:a16="http://schemas.microsoft.com/office/drawing/2014/main" id="{31AC94A6-6EBD-42E3-987E-976282184036}"/>
              </a:ext>
            </a:extLst>
          </p:cNvPr>
          <p:cNvSpPr/>
          <p:nvPr/>
        </p:nvSpPr>
        <p:spPr>
          <a:xfrm>
            <a:off x="2903236" y="4162028"/>
            <a:ext cx="1800200" cy="1800200"/>
          </a:xfrm>
          <a:prstGeom prst="snip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7F8977-5E23-47E5-9566-186FBDE15C96}"/>
              </a:ext>
            </a:extLst>
          </p:cNvPr>
          <p:cNvSpPr txBox="1"/>
          <p:nvPr/>
        </p:nvSpPr>
        <p:spPr>
          <a:xfrm>
            <a:off x="2926722" y="4198499"/>
            <a:ext cx="1128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Local Storage</a:t>
            </a:r>
          </a:p>
          <a:p>
            <a:r>
              <a:rPr lang="en-US" altLang="ko-KR" sz="1200" dirty="0"/>
              <a:t>(HDD, SSD)</a:t>
            </a:r>
            <a:endParaRPr lang="ko-KR" altLang="en-US" sz="1200" dirty="0"/>
          </a:p>
        </p:txBody>
      </p:sp>
      <p:sp>
        <p:nvSpPr>
          <p:cNvPr id="15" name="사각형: 위쪽 모서리의 한쪽은 둥글고 다른 한쪽은 잘림 14">
            <a:extLst>
              <a:ext uri="{FF2B5EF4-FFF2-40B4-BE49-F238E27FC236}">
                <a16:creationId xmlns:a16="http://schemas.microsoft.com/office/drawing/2014/main" id="{1E3DA27E-1BE4-4A1D-82EF-FC2C0363C195}"/>
              </a:ext>
            </a:extLst>
          </p:cNvPr>
          <p:cNvSpPr/>
          <p:nvPr/>
        </p:nvSpPr>
        <p:spPr>
          <a:xfrm>
            <a:off x="3052158" y="4729734"/>
            <a:ext cx="725482" cy="296388"/>
          </a:xfrm>
          <a:prstGeom prst="snip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Users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6" name="사각형: 위쪽 모서리의 한쪽은 둥글고 다른 한쪽은 잘림 15">
            <a:extLst>
              <a:ext uri="{FF2B5EF4-FFF2-40B4-BE49-F238E27FC236}">
                <a16:creationId xmlns:a16="http://schemas.microsoft.com/office/drawing/2014/main" id="{2536D8B1-C087-4F43-ADE7-527D26691F95}"/>
              </a:ext>
            </a:extLst>
          </p:cNvPr>
          <p:cNvSpPr/>
          <p:nvPr/>
        </p:nvSpPr>
        <p:spPr>
          <a:xfrm>
            <a:off x="3407044" y="5088031"/>
            <a:ext cx="725482" cy="296388"/>
          </a:xfrm>
          <a:prstGeom prst="snip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.m2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17" name="사각형: 위쪽 모서리의 한쪽은 둥글고 다른 한쪽은 잘림 16">
            <a:extLst>
              <a:ext uri="{FF2B5EF4-FFF2-40B4-BE49-F238E27FC236}">
                <a16:creationId xmlns:a16="http://schemas.microsoft.com/office/drawing/2014/main" id="{BEAEB7C5-ED1B-4460-BF85-F798A39AB0E4}"/>
              </a:ext>
            </a:extLst>
          </p:cNvPr>
          <p:cNvSpPr/>
          <p:nvPr/>
        </p:nvSpPr>
        <p:spPr>
          <a:xfrm>
            <a:off x="3761930" y="5446328"/>
            <a:ext cx="725482" cy="296388"/>
          </a:xfrm>
          <a:prstGeom prst="snip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repository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5AADBD0-BEB3-4ABD-89C5-E31D46240A3F}"/>
              </a:ext>
            </a:extLst>
          </p:cNvPr>
          <p:cNvGrpSpPr/>
          <p:nvPr/>
        </p:nvGrpSpPr>
        <p:grpSpPr>
          <a:xfrm>
            <a:off x="3144660" y="5100316"/>
            <a:ext cx="207640" cy="207666"/>
            <a:chOff x="3984506" y="4869160"/>
            <a:chExt cx="207640" cy="207666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313E0AB7-CFB2-434E-9711-27AC015B0BC9}"/>
                </a:ext>
              </a:extLst>
            </p:cNvPr>
            <p:cNvCxnSpPr/>
            <p:nvPr/>
          </p:nvCxnSpPr>
          <p:spPr>
            <a:xfrm>
              <a:off x="3995936" y="4869160"/>
              <a:ext cx="0" cy="20766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4AC15DA7-DE74-42A0-AFEA-EB96E4B10F1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4506" y="5067301"/>
              <a:ext cx="20764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4D46E82-9691-4585-A5C1-E2ED80915F2E}"/>
              </a:ext>
            </a:extLst>
          </p:cNvPr>
          <p:cNvGrpSpPr/>
          <p:nvPr/>
        </p:nvGrpSpPr>
        <p:grpSpPr>
          <a:xfrm>
            <a:off x="3496944" y="5446328"/>
            <a:ext cx="207640" cy="207666"/>
            <a:chOff x="3984506" y="4869160"/>
            <a:chExt cx="207640" cy="207666"/>
          </a:xfrm>
        </p:grpSpPr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C8988EFC-A1FF-4949-8728-1298BDA11C1F}"/>
                </a:ext>
              </a:extLst>
            </p:cNvPr>
            <p:cNvCxnSpPr/>
            <p:nvPr/>
          </p:nvCxnSpPr>
          <p:spPr>
            <a:xfrm>
              <a:off x="3995936" y="4869160"/>
              <a:ext cx="0" cy="20766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0F4B1356-162B-46D4-A8E4-5EB8353C65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4506" y="5067301"/>
              <a:ext cx="20764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9E577A11-5A53-4814-A5D5-62E32C8D2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130" y="3886940"/>
            <a:ext cx="1170110" cy="22783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CC782659-465B-4D73-B9BB-61C1841162B7}"/>
              </a:ext>
            </a:extLst>
          </p:cNvPr>
          <p:cNvCxnSpPr>
            <a:stCxn id="17" idx="0"/>
            <a:endCxn id="32" idx="1"/>
          </p:cNvCxnSpPr>
          <p:nvPr/>
        </p:nvCxnSpPr>
        <p:spPr>
          <a:xfrm flipV="1">
            <a:off x="4487412" y="5026122"/>
            <a:ext cx="1074718" cy="568400"/>
          </a:xfrm>
          <a:prstGeom prst="bentConnector3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3FC4995F-7818-4F19-A9F7-6E2D5286B6F6}"/>
              </a:ext>
            </a:extLst>
          </p:cNvPr>
          <p:cNvCxnSpPr>
            <a:cxnSpLocks/>
            <a:stCxn id="2" idx="3"/>
            <a:endCxn id="11" idx="3"/>
          </p:cNvCxnSpPr>
          <p:nvPr/>
        </p:nvCxnSpPr>
        <p:spPr>
          <a:xfrm rot="5400000">
            <a:off x="4506188" y="2440031"/>
            <a:ext cx="1019145" cy="2424848"/>
          </a:xfrm>
          <a:prstGeom prst="bentConnector3">
            <a:avLst>
              <a:gd name="adj1" fmla="val 50000"/>
            </a:avLst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42920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268656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Maven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 </a:t>
            </a:r>
            <a:r>
              <a:rPr lang="ko-KR" altLang="en-US" dirty="0"/>
              <a:t>라이브러리 관리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사용하려는 </a:t>
            </a:r>
            <a:r>
              <a:rPr lang="en-US" altLang="ko-KR" dirty="0"/>
              <a:t>JAR</a:t>
            </a:r>
            <a:r>
              <a:rPr lang="ko-KR" altLang="en-US" dirty="0"/>
              <a:t>가 로컬 저장소에 존재하면 그대로 사용하고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</a:t>
            </a:r>
            <a:r>
              <a:rPr lang="ko-KR" altLang="en-US" dirty="0"/>
              <a:t>존재하지 않으면 중앙 저장소로부터 다운로드</a:t>
            </a:r>
            <a:endParaRPr lang="en-US" altLang="ko-K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CE1B9E-824A-45CE-B96A-768AC18CC84A}"/>
              </a:ext>
            </a:extLst>
          </p:cNvPr>
          <p:cNvSpPr txBox="1"/>
          <p:nvPr/>
        </p:nvSpPr>
        <p:spPr>
          <a:xfrm>
            <a:off x="1119560" y="2208964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xml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    ...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  &lt;/dependency&gt;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44E16C6-9EAA-4757-8EF5-388CBD5650C3}"/>
              </a:ext>
            </a:extLst>
          </p:cNvPr>
          <p:cNvSpPr/>
          <p:nvPr/>
        </p:nvSpPr>
        <p:spPr>
          <a:xfrm>
            <a:off x="1047552" y="1886092"/>
            <a:ext cx="1440160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CDB739-BE1A-47ED-B43C-E0D99E5FF794}"/>
              </a:ext>
            </a:extLst>
          </p:cNvPr>
          <p:cNvSpPr txBox="1"/>
          <p:nvPr/>
        </p:nvSpPr>
        <p:spPr>
          <a:xfrm>
            <a:off x="1043608" y="1886092"/>
            <a:ext cx="823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project A</a:t>
            </a:r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BF9DFC-75D6-4874-A226-5597596303E6}"/>
              </a:ext>
            </a:extLst>
          </p:cNvPr>
          <p:cNvSpPr txBox="1"/>
          <p:nvPr/>
        </p:nvSpPr>
        <p:spPr>
          <a:xfrm>
            <a:off x="1119560" y="2208964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pom.xml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E771BF-CDEC-4640-BF66-0CD8033538AB}"/>
              </a:ext>
            </a:extLst>
          </p:cNvPr>
          <p:cNvSpPr txBox="1"/>
          <p:nvPr/>
        </p:nvSpPr>
        <p:spPr>
          <a:xfrm>
            <a:off x="2981716" y="2208964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xml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    ...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  &lt;/dependency&gt;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F29C0A5-3BB4-4812-A5D8-AEB0E3310CEE}"/>
              </a:ext>
            </a:extLst>
          </p:cNvPr>
          <p:cNvSpPr/>
          <p:nvPr/>
        </p:nvSpPr>
        <p:spPr>
          <a:xfrm>
            <a:off x="2909708" y="1886092"/>
            <a:ext cx="1440160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CBB67B-AA25-4733-81EB-438373F79CAC}"/>
              </a:ext>
            </a:extLst>
          </p:cNvPr>
          <p:cNvSpPr txBox="1"/>
          <p:nvPr/>
        </p:nvSpPr>
        <p:spPr>
          <a:xfrm>
            <a:off x="2905764" y="1886092"/>
            <a:ext cx="81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project B</a:t>
            </a:r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0E5953-5353-4214-8FED-76B0AF93D91B}"/>
              </a:ext>
            </a:extLst>
          </p:cNvPr>
          <p:cNvSpPr txBox="1"/>
          <p:nvPr/>
        </p:nvSpPr>
        <p:spPr>
          <a:xfrm>
            <a:off x="2981716" y="2208964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pom.xml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709A559-4AA0-483F-8475-3E82D05A2051}"/>
              </a:ext>
            </a:extLst>
          </p:cNvPr>
          <p:cNvSpPr txBox="1"/>
          <p:nvPr/>
        </p:nvSpPr>
        <p:spPr>
          <a:xfrm>
            <a:off x="4843872" y="2208964"/>
            <a:ext cx="129614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&lt;?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xml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sz="900" i="1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en-US" altLang="ko-KR" sz="900" dirty="0">
              <a:solidFill>
                <a:srgbClr val="008080"/>
              </a:solidFill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dependency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    ...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  &lt;/dependency&gt;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  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dependencies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  <a:endParaRPr lang="ko-KR" altLang="en-US" sz="900" dirty="0">
              <a:latin typeface="Consolas" panose="020B0609020204030204" pitchFamily="49" charset="0"/>
            </a:endParaRPr>
          </a:p>
          <a:p>
            <a:pPr algn="l"/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  <a:latin typeface="Consolas" panose="020B0609020204030204" pitchFamily="49" charset="0"/>
              </a:rPr>
              <a:t>project</a:t>
            </a:r>
            <a:r>
              <a:rPr lang="en-US" altLang="ko-KR" sz="900" dirty="0">
                <a:solidFill>
                  <a:srgbClr val="008080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C007F56-A55C-415F-94B8-48DFC64F7F16}"/>
              </a:ext>
            </a:extLst>
          </p:cNvPr>
          <p:cNvSpPr/>
          <p:nvPr/>
        </p:nvSpPr>
        <p:spPr>
          <a:xfrm>
            <a:off x="4771864" y="1886092"/>
            <a:ext cx="1440160" cy="1872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E0A8A4-AA0B-45E0-8285-5BC7CD51F10A}"/>
              </a:ext>
            </a:extLst>
          </p:cNvPr>
          <p:cNvSpPr txBox="1"/>
          <p:nvPr/>
        </p:nvSpPr>
        <p:spPr>
          <a:xfrm>
            <a:off x="4767920" y="1886092"/>
            <a:ext cx="820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project C</a:t>
            </a:r>
            <a:endParaRPr lang="ko-KR" altLang="en-US" sz="12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EAE27D0-2835-4EED-A082-45AE76601335}"/>
              </a:ext>
            </a:extLst>
          </p:cNvPr>
          <p:cNvSpPr txBox="1"/>
          <p:nvPr/>
        </p:nvSpPr>
        <p:spPr>
          <a:xfrm>
            <a:off x="4843872" y="2208964"/>
            <a:ext cx="784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pom.xml</a:t>
            </a:r>
            <a:endParaRPr lang="ko-KR" altLang="en-US" sz="1200" dirty="0"/>
          </a:p>
        </p:txBody>
      </p:sp>
      <p:sp>
        <p:nvSpPr>
          <p:cNvPr id="40" name="사각형: 위쪽 모서리의 한쪽은 둥글고 다른 한쪽은 잘림 39">
            <a:extLst>
              <a:ext uri="{FF2B5EF4-FFF2-40B4-BE49-F238E27FC236}">
                <a16:creationId xmlns:a16="http://schemas.microsoft.com/office/drawing/2014/main" id="{23DE5A66-4B73-4DBA-9D2A-D049B10EB774}"/>
              </a:ext>
            </a:extLst>
          </p:cNvPr>
          <p:cNvSpPr/>
          <p:nvPr/>
        </p:nvSpPr>
        <p:spPr>
          <a:xfrm>
            <a:off x="2113026" y="4374350"/>
            <a:ext cx="1800200" cy="1800200"/>
          </a:xfrm>
          <a:prstGeom prst="snip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27F43C-B55D-4EE6-B4A6-DCF75C406509}"/>
              </a:ext>
            </a:extLst>
          </p:cNvPr>
          <p:cNvSpPr txBox="1"/>
          <p:nvPr/>
        </p:nvSpPr>
        <p:spPr>
          <a:xfrm>
            <a:off x="2136512" y="4410821"/>
            <a:ext cx="1128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Local Storage</a:t>
            </a:r>
          </a:p>
          <a:p>
            <a:r>
              <a:rPr lang="en-US" altLang="ko-KR" sz="1200" dirty="0"/>
              <a:t>(HDD, SSD)</a:t>
            </a:r>
            <a:endParaRPr lang="ko-KR" altLang="en-US" sz="1200" dirty="0"/>
          </a:p>
        </p:txBody>
      </p:sp>
      <p:sp>
        <p:nvSpPr>
          <p:cNvPr id="42" name="사각형: 위쪽 모서리의 한쪽은 둥글고 다른 한쪽은 잘림 41">
            <a:extLst>
              <a:ext uri="{FF2B5EF4-FFF2-40B4-BE49-F238E27FC236}">
                <a16:creationId xmlns:a16="http://schemas.microsoft.com/office/drawing/2014/main" id="{6D4557B0-A2E2-4BFF-ADE8-FDF7C9C55759}"/>
              </a:ext>
            </a:extLst>
          </p:cNvPr>
          <p:cNvSpPr/>
          <p:nvPr/>
        </p:nvSpPr>
        <p:spPr>
          <a:xfrm>
            <a:off x="2261948" y="4942056"/>
            <a:ext cx="725482" cy="296388"/>
          </a:xfrm>
          <a:prstGeom prst="snip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Users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사각형: 위쪽 모서리의 한쪽은 둥글고 다른 한쪽은 잘림 42">
            <a:extLst>
              <a:ext uri="{FF2B5EF4-FFF2-40B4-BE49-F238E27FC236}">
                <a16:creationId xmlns:a16="http://schemas.microsoft.com/office/drawing/2014/main" id="{609DB574-0E7B-4C1A-B031-634431B696D4}"/>
              </a:ext>
            </a:extLst>
          </p:cNvPr>
          <p:cNvSpPr/>
          <p:nvPr/>
        </p:nvSpPr>
        <p:spPr>
          <a:xfrm>
            <a:off x="2616834" y="5300353"/>
            <a:ext cx="725482" cy="296388"/>
          </a:xfrm>
          <a:prstGeom prst="snip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.m2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44" name="사각형: 위쪽 모서리의 한쪽은 둥글고 다른 한쪽은 잘림 43">
            <a:extLst>
              <a:ext uri="{FF2B5EF4-FFF2-40B4-BE49-F238E27FC236}">
                <a16:creationId xmlns:a16="http://schemas.microsoft.com/office/drawing/2014/main" id="{985BEAFD-4030-451A-B1EC-B695923EEC80}"/>
              </a:ext>
            </a:extLst>
          </p:cNvPr>
          <p:cNvSpPr/>
          <p:nvPr/>
        </p:nvSpPr>
        <p:spPr>
          <a:xfrm>
            <a:off x="2971720" y="5658650"/>
            <a:ext cx="725482" cy="296388"/>
          </a:xfrm>
          <a:prstGeom prst="snip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solidFill>
                  <a:schemeClr val="tx1"/>
                </a:solidFill>
              </a:rPr>
              <a:t>repository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EFAE22BE-6B6A-4953-B45F-08DE5171BAAF}"/>
              </a:ext>
            </a:extLst>
          </p:cNvPr>
          <p:cNvGrpSpPr/>
          <p:nvPr/>
        </p:nvGrpSpPr>
        <p:grpSpPr>
          <a:xfrm>
            <a:off x="2354450" y="5312638"/>
            <a:ext cx="207640" cy="207666"/>
            <a:chOff x="3984506" y="4869160"/>
            <a:chExt cx="207640" cy="207666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D52CA9BB-E9E0-4F76-9563-AE59B6CD8E12}"/>
                </a:ext>
              </a:extLst>
            </p:cNvPr>
            <p:cNvCxnSpPr/>
            <p:nvPr/>
          </p:nvCxnSpPr>
          <p:spPr>
            <a:xfrm>
              <a:off x="3995936" y="4869160"/>
              <a:ext cx="0" cy="20766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1C648F63-6910-443F-A3B0-F2385C0756D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4506" y="5067301"/>
              <a:ext cx="20764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F56CBAB-33BF-4CD9-8A69-6D38152DB4D3}"/>
              </a:ext>
            </a:extLst>
          </p:cNvPr>
          <p:cNvGrpSpPr/>
          <p:nvPr/>
        </p:nvGrpSpPr>
        <p:grpSpPr>
          <a:xfrm>
            <a:off x="2706734" y="5658650"/>
            <a:ext cx="207640" cy="207666"/>
            <a:chOff x="3984506" y="4869160"/>
            <a:chExt cx="207640" cy="207666"/>
          </a:xfrm>
        </p:grpSpPr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E099F35A-B8EF-410D-8C8F-2C0CAEC228DB}"/>
                </a:ext>
              </a:extLst>
            </p:cNvPr>
            <p:cNvCxnSpPr/>
            <p:nvPr/>
          </p:nvCxnSpPr>
          <p:spPr>
            <a:xfrm>
              <a:off x="3995936" y="4869160"/>
              <a:ext cx="0" cy="20766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4722154B-0191-49C6-A251-C016CAD821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84506" y="5067301"/>
              <a:ext cx="207640" cy="0"/>
            </a:xfrm>
            <a:prstGeom prst="line">
              <a:avLst/>
            </a:prstGeom>
            <a:ln w="25400">
              <a:head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원통형 52">
            <a:extLst>
              <a:ext uri="{FF2B5EF4-FFF2-40B4-BE49-F238E27FC236}">
                <a16:creationId xmlns:a16="http://schemas.microsoft.com/office/drawing/2014/main" id="{4512F497-025F-441E-9A4B-F9E4EAFAB4C0}"/>
              </a:ext>
            </a:extLst>
          </p:cNvPr>
          <p:cNvSpPr/>
          <p:nvPr/>
        </p:nvSpPr>
        <p:spPr>
          <a:xfrm>
            <a:off x="7448376" y="2347463"/>
            <a:ext cx="1152128" cy="936104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Apache</a:t>
            </a:r>
          </a:p>
          <a:p>
            <a:pPr algn="ctr"/>
            <a:r>
              <a:rPr lang="en-US" altLang="ko-KR" sz="1200" dirty="0"/>
              <a:t>Repository</a:t>
            </a:r>
            <a:endParaRPr lang="ko-KR" altLang="en-US" sz="12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8263F6A-E59C-48BC-AC06-16A0432B5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146" y="4173456"/>
            <a:ext cx="1170110" cy="2278364"/>
          </a:xfrm>
          <a:prstGeom prst="rect">
            <a:avLst/>
          </a:prstGeom>
          <a:ln>
            <a:noFill/>
          </a:ln>
          <a:effectLst/>
        </p:spPr>
      </p:pic>
      <p:sp>
        <p:nvSpPr>
          <p:cNvPr id="55" name="직사각형 54">
            <a:extLst>
              <a:ext uri="{FF2B5EF4-FFF2-40B4-BE49-F238E27FC236}">
                <a16:creationId xmlns:a16="http://schemas.microsoft.com/office/drawing/2014/main" id="{F3076732-67E3-4517-98BC-3CAD34ECB411}"/>
              </a:ext>
            </a:extLst>
          </p:cNvPr>
          <p:cNvSpPr/>
          <p:nvPr/>
        </p:nvSpPr>
        <p:spPr>
          <a:xfrm>
            <a:off x="1970832" y="4077072"/>
            <a:ext cx="3308424" cy="24458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CA68C43B-E28A-44A9-8DB8-FFDD24C617C3}"/>
              </a:ext>
            </a:extLst>
          </p:cNvPr>
          <p:cNvCxnSpPr>
            <a:cxnSpLocks/>
            <a:stCxn id="4" idx="2"/>
            <a:endCxn id="55" idx="0"/>
          </p:cNvCxnSpPr>
          <p:nvPr/>
        </p:nvCxnSpPr>
        <p:spPr>
          <a:xfrm rot="16200000" flipH="1">
            <a:off x="2500948" y="2952976"/>
            <a:ext cx="390780" cy="1857412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D37F6AA4-3E18-4A22-A019-BF65E633D4E0}"/>
              </a:ext>
            </a:extLst>
          </p:cNvPr>
          <p:cNvCxnSpPr>
            <a:cxnSpLocks/>
            <a:stCxn id="34" idx="2"/>
            <a:endCxn id="55" idx="0"/>
          </p:cNvCxnSpPr>
          <p:nvPr/>
        </p:nvCxnSpPr>
        <p:spPr>
          <a:xfrm rot="5400000">
            <a:off x="4363104" y="2948232"/>
            <a:ext cx="390780" cy="186690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744953F-518B-4F5C-9907-DC411B74DD49}"/>
              </a:ext>
            </a:extLst>
          </p:cNvPr>
          <p:cNvCxnSpPr>
            <a:stCxn id="25" idx="2"/>
            <a:endCxn id="55" idx="0"/>
          </p:cNvCxnSpPr>
          <p:nvPr/>
        </p:nvCxnSpPr>
        <p:spPr>
          <a:xfrm flipH="1">
            <a:off x="3625044" y="3686292"/>
            <a:ext cx="4744" cy="3907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778FAED-3B46-4594-9FDB-46BC749A3468}"/>
              </a:ext>
            </a:extLst>
          </p:cNvPr>
          <p:cNvCxnSpPr>
            <a:cxnSpLocks/>
          </p:cNvCxnSpPr>
          <p:nvPr/>
        </p:nvCxnSpPr>
        <p:spPr>
          <a:xfrm>
            <a:off x="6372200" y="2822196"/>
            <a:ext cx="93610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B17B443C-25C3-426B-ACA8-55D827447861}"/>
              </a:ext>
            </a:extLst>
          </p:cNvPr>
          <p:cNvCxnSpPr>
            <a:cxnSpLocks/>
            <a:stCxn id="53" idx="3"/>
            <a:endCxn id="55" idx="3"/>
          </p:cNvCxnSpPr>
          <p:nvPr/>
        </p:nvCxnSpPr>
        <p:spPr>
          <a:xfrm rot="5400000">
            <a:off x="5643629" y="2919194"/>
            <a:ext cx="2016439" cy="2745184"/>
          </a:xfrm>
          <a:prstGeom prst="bentConnector2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449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Spring MVC</a:t>
            </a:r>
            <a:endParaRPr lang="ko-KR" altLang="en-US" sz="36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Spring Web MVC </a:t>
            </a:r>
            <a:r>
              <a:rPr lang="ko-KR" altLang="en-US" dirty="0"/>
              <a:t>구조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Controller </a:t>
            </a:r>
            <a:r>
              <a:rPr lang="ko-KR" altLang="en-US" dirty="0"/>
              <a:t>관련 </a:t>
            </a:r>
            <a:r>
              <a:rPr lang="en-US" altLang="ko-KR" dirty="0"/>
              <a:t>Annotation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ko-KR" altLang="en-US" dirty="0"/>
              <a:t>응답 처리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- </a:t>
            </a:r>
            <a:r>
              <a:rPr lang="ko-KR" altLang="en-US" dirty="0"/>
              <a:t>요청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1573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02915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Web MVC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en-US" altLang="ko-KR" dirty="0"/>
              <a:t>Model – View – Controller </a:t>
            </a:r>
            <a:r>
              <a:rPr lang="ko-KR" altLang="en-US" dirty="0"/>
              <a:t>의 약자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en-US" altLang="ko-KR" dirty="0"/>
              <a:t>Presentation </a:t>
            </a:r>
            <a:r>
              <a:rPr lang="ko-KR" altLang="en-US" dirty="0"/>
              <a:t>과 </a:t>
            </a:r>
            <a:r>
              <a:rPr lang="en-US" altLang="ko-KR" dirty="0"/>
              <a:t>Business </a:t>
            </a:r>
            <a:r>
              <a:rPr lang="ko-KR" altLang="en-US" dirty="0"/>
              <a:t>를 분리시키기 위해 사용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en-US" altLang="ko-KR" dirty="0"/>
              <a:t>MVC </a:t>
            </a:r>
            <a:r>
              <a:rPr lang="ko-KR" altLang="en-US" dirty="0"/>
              <a:t>아키텍처의 일반적인 흐름</a:t>
            </a:r>
            <a:endParaRPr lang="en-US" altLang="ko-KR" dirty="0"/>
          </a:p>
        </p:txBody>
      </p:sp>
      <p:sp>
        <p:nvSpPr>
          <p:cNvPr id="7" name="모서리가 둥근 직사각형 2">
            <a:extLst>
              <a:ext uri="{FF2B5EF4-FFF2-40B4-BE49-F238E27FC236}">
                <a16:creationId xmlns:a16="http://schemas.microsoft.com/office/drawing/2014/main" id="{0DC1757C-3DD6-4AB5-9B89-80C76FDD8E22}"/>
              </a:ext>
            </a:extLst>
          </p:cNvPr>
          <p:cNvSpPr/>
          <p:nvPr/>
        </p:nvSpPr>
        <p:spPr>
          <a:xfrm>
            <a:off x="634097" y="2450986"/>
            <a:ext cx="1440160" cy="721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클라이언트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4">
            <a:extLst>
              <a:ext uri="{FF2B5EF4-FFF2-40B4-BE49-F238E27FC236}">
                <a16:creationId xmlns:a16="http://schemas.microsoft.com/office/drawing/2014/main" id="{A954330D-2CBF-46DE-9B9A-05E257F02943}"/>
              </a:ext>
            </a:extLst>
          </p:cNvPr>
          <p:cNvSpPr/>
          <p:nvPr/>
        </p:nvSpPr>
        <p:spPr>
          <a:xfrm>
            <a:off x="2906838" y="2450986"/>
            <a:ext cx="1440160" cy="721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(Servlet)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모서리가 둥근 직사각형 5">
            <a:extLst>
              <a:ext uri="{FF2B5EF4-FFF2-40B4-BE49-F238E27FC236}">
                <a16:creationId xmlns:a16="http://schemas.microsoft.com/office/drawing/2014/main" id="{6D0DD250-1B9B-44D5-A6FA-BCA5055950BE}"/>
              </a:ext>
            </a:extLst>
          </p:cNvPr>
          <p:cNvSpPr/>
          <p:nvPr/>
        </p:nvSpPr>
        <p:spPr>
          <a:xfrm>
            <a:off x="5179579" y="2450986"/>
            <a:ext cx="1440160" cy="721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(DAO)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6">
            <a:extLst>
              <a:ext uri="{FF2B5EF4-FFF2-40B4-BE49-F238E27FC236}">
                <a16:creationId xmlns:a16="http://schemas.microsoft.com/office/drawing/2014/main" id="{F2CC392B-1685-4768-AC32-1F552B3BDA3E}"/>
              </a:ext>
            </a:extLst>
          </p:cNvPr>
          <p:cNvSpPr/>
          <p:nvPr/>
        </p:nvSpPr>
        <p:spPr>
          <a:xfrm>
            <a:off x="2906838" y="3961521"/>
            <a:ext cx="1440160" cy="721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</a:t>
            </a:r>
          </a:p>
          <a:p>
            <a:pPr algn="ctr"/>
            <a:r>
              <a:rPr lang="en-US" altLang="ko-KR" sz="1650" dirty="0">
                <a:solidFill>
                  <a:schemeClr val="tx1"/>
                </a:solidFill>
              </a:rPr>
              <a:t>(JSP /</a:t>
            </a:r>
            <a:r>
              <a:rPr lang="ko-KR" altLang="en-US" sz="1650" dirty="0">
                <a:solidFill>
                  <a:schemeClr val="tx1"/>
                </a:solidFill>
              </a:rPr>
              <a:t> </a:t>
            </a:r>
            <a:r>
              <a:rPr lang="en-US" altLang="ko-KR" sz="1650" dirty="0">
                <a:solidFill>
                  <a:schemeClr val="tx1"/>
                </a:solidFill>
              </a:rPr>
              <a:t>HTML)</a:t>
            </a:r>
            <a:endParaRPr lang="ko-KR" altLang="en-US" sz="1650" dirty="0">
              <a:solidFill>
                <a:schemeClr val="tx1"/>
              </a:solidFill>
            </a:endParaRPr>
          </a:p>
        </p:txBody>
      </p:sp>
      <p:sp>
        <p:nvSpPr>
          <p:cNvPr id="11" name="원통 3">
            <a:extLst>
              <a:ext uri="{FF2B5EF4-FFF2-40B4-BE49-F238E27FC236}">
                <a16:creationId xmlns:a16="http://schemas.microsoft.com/office/drawing/2014/main" id="{B28F4BEE-649B-41A0-99C5-5B7B86D6DAF0}"/>
              </a:ext>
            </a:extLst>
          </p:cNvPr>
          <p:cNvSpPr/>
          <p:nvPr/>
        </p:nvSpPr>
        <p:spPr>
          <a:xfrm>
            <a:off x="7452320" y="2315795"/>
            <a:ext cx="1296144" cy="990465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DBMS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7E6917D5-C789-416D-9490-D0311794BCA6}"/>
              </a:ext>
            </a:extLst>
          </p:cNvPr>
          <p:cNvCxnSpPr/>
          <p:nvPr/>
        </p:nvCxnSpPr>
        <p:spPr>
          <a:xfrm>
            <a:off x="2074257" y="2675273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7D190ED-58F4-48B0-84FD-4AD939C18DB7}"/>
              </a:ext>
            </a:extLst>
          </p:cNvPr>
          <p:cNvCxnSpPr/>
          <p:nvPr/>
        </p:nvCxnSpPr>
        <p:spPr>
          <a:xfrm>
            <a:off x="2074256" y="2963990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4693EDE-0897-45E6-A826-F5776613E42D}"/>
              </a:ext>
            </a:extLst>
          </p:cNvPr>
          <p:cNvCxnSpPr/>
          <p:nvPr/>
        </p:nvCxnSpPr>
        <p:spPr>
          <a:xfrm>
            <a:off x="4358463" y="2675835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2F657B6-C290-46A1-8B85-B2E5D34F8229}"/>
              </a:ext>
            </a:extLst>
          </p:cNvPr>
          <p:cNvCxnSpPr/>
          <p:nvPr/>
        </p:nvCxnSpPr>
        <p:spPr>
          <a:xfrm>
            <a:off x="4358462" y="2964552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82FF451-BEAB-40AA-A244-E242AD0DEA92}"/>
              </a:ext>
            </a:extLst>
          </p:cNvPr>
          <p:cNvCxnSpPr/>
          <p:nvPr/>
        </p:nvCxnSpPr>
        <p:spPr>
          <a:xfrm>
            <a:off x="6619739" y="2675835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CEDE3EAF-4C3B-4586-9225-27606F3374B5}"/>
              </a:ext>
            </a:extLst>
          </p:cNvPr>
          <p:cNvCxnSpPr/>
          <p:nvPr/>
        </p:nvCxnSpPr>
        <p:spPr>
          <a:xfrm>
            <a:off x="6619738" y="2964552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20F045F-FE84-4AC9-A2BD-76FCAB620AEA}"/>
              </a:ext>
            </a:extLst>
          </p:cNvPr>
          <p:cNvCxnSpPr/>
          <p:nvPr/>
        </p:nvCxnSpPr>
        <p:spPr>
          <a:xfrm>
            <a:off x="3419872" y="3172193"/>
            <a:ext cx="0" cy="789328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23E13DB-BF62-43B2-8ED5-42CD52BEA164}"/>
              </a:ext>
            </a:extLst>
          </p:cNvPr>
          <p:cNvCxnSpPr/>
          <p:nvPr/>
        </p:nvCxnSpPr>
        <p:spPr>
          <a:xfrm>
            <a:off x="3779912" y="3165377"/>
            <a:ext cx="0" cy="789328"/>
          </a:xfrm>
          <a:prstGeom prst="straightConnector1">
            <a:avLst/>
          </a:prstGeom>
          <a:ln w="2540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2B17EAB-6464-4430-AB2C-9FB1BF7A244C}"/>
              </a:ext>
            </a:extLst>
          </p:cNvPr>
          <p:cNvSpPr txBox="1"/>
          <p:nvPr/>
        </p:nvSpPr>
        <p:spPr>
          <a:xfrm>
            <a:off x="2108652" y="2308132"/>
            <a:ext cx="74411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① 요청</a:t>
            </a:r>
            <a:endParaRPr lang="en-US" altLang="ko-KR" sz="13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2FA2AB-9611-4F64-8F9C-50EE018CC618}"/>
              </a:ext>
            </a:extLst>
          </p:cNvPr>
          <p:cNvSpPr txBox="1"/>
          <p:nvPr/>
        </p:nvSpPr>
        <p:spPr>
          <a:xfrm>
            <a:off x="4399518" y="2315795"/>
            <a:ext cx="74411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② 호출</a:t>
            </a:r>
            <a:endParaRPr lang="en-US" altLang="ko-KR" sz="13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7604A6-29AD-4B2B-8E91-99C08543D2E5}"/>
              </a:ext>
            </a:extLst>
          </p:cNvPr>
          <p:cNvSpPr txBox="1"/>
          <p:nvPr/>
        </p:nvSpPr>
        <p:spPr>
          <a:xfrm>
            <a:off x="6650712" y="2315795"/>
            <a:ext cx="72006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③ </a:t>
            </a:r>
            <a:r>
              <a:rPr lang="en-US" altLang="ko-KR" sz="1300" b="1" dirty="0"/>
              <a:t>SQL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179F46-5124-4321-A109-27D0169E2B35}"/>
              </a:ext>
            </a:extLst>
          </p:cNvPr>
          <p:cNvSpPr txBox="1"/>
          <p:nvPr/>
        </p:nvSpPr>
        <p:spPr>
          <a:xfrm>
            <a:off x="6660232" y="2906373"/>
            <a:ext cx="74411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④ 결과</a:t>
            </a:r>
            <a:endParaRPr lang="en-US" altLang="ko-KR" sz="13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F599B9-B672-4DB4-8331-82A1EDDFBADE}"/>
              </a:ext>
            </a:extLst>
          </p:cNvPr>
          <p:cNvSpPr txBox="1"/>
          <p:nvPr/>
        </p:nvSpPr>
        <p:spPr>
          <a:xfrm>
            <a:off x="4389436" y="2905811"/>
            <a:ext cx="74411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⑤ 결과</a:t>
            </a:r>
            <a:endParaRPr lang="en-US" altLang="ko-KR" sz="13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2F2282E-7BCD-4B6E-BEA7-951FC59B65DD}"/>
              </a:ext>
            </a:extLst>
          </p:cNvPr>
          <p:cNvSpPr txBox="1"/>
          <p:nvPr/>
        </p:nvSpPr>
        <p:spPr>
          <a:xfrm>
            <a:off x="3779912" y="3349588"/>
            <a:ext cx="74411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⑥ 전달</a:t>
            </a:r>
            <a:endParaRPr lang="en-US" altLang="ko-KR" sz="13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C46310-5933-4148-8D3A-646433D363F2}"/>
              </a:ext>
            </a:extLst>
          </p:cNvPr>
          <p:cNvSpPr txBox="1"/>
          <p:nvPr/>
        </p:nvSpPr>
        <p:spPr>
          <a:xfrm>
            <a:off x="2699792" y="3352935"/>
            <a:ext cx="74411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⑦ 결과</a:t>
            </a:r>
            <a:endParaRPr lang="en-US" altLang="ko-KR" sz="13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42CA2F-7E20-4AB5-8A41-08E7825859FE}"/>
              </a:ext>
            </a:extLst>
          </p:cNvPr>
          <p:cNvSpPr txBox="1"/>
          <p:nvPr/>
        </p:nvSpPr>
        <p:spPr>
          <a:xfrm>
            <a:off x="2109214" y="2906373"/>
            <a:ext cx="74411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⑧ 응답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28246904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469528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Web MVC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en-US" altLang="ko-KR" dirty="0"/>
              <a:t>MVC </a:t>
            </a:r>
            <a:r>
              <a:rPr lang="ko-KR" altLang="en-US" dirty="0"/>
              <a:t>아키텍처</a:t>
            </a:r>
            <a:r>
              <a:rPr lang="en-US" altLang="ko-KR" dirty="0"/>
              <a:t>(</a:t>
            </a:r>
            <a:r>
              <a:rPr lang="en-US" altLang="ko-KR" dirty="0" err="1"/>
              <a:t>FrontController</a:t>
            </a:r>
            <a:r>
              <a:rPr lang="en-US" altLang="ko-KR" dirty="0"/>
              <a:t> / Command </a:t>
            </a:r>
            <a:r>
              <a:rPr lang="ko-KR" altLang="en-US" dirty="0"/>
              <a:t>패턴</a:t>
            </a:r>
            <a:r>
              <a:rPr lang="en-US" altLang="ko-KR" dirty="0"/>
              <a:t>) </a:t>
            </a:r>
            <a:r>
              <a:rPr lang="ko-KR" altLang="en-US" dirty="0"/>
              <a:t>흐름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en-US" altLang="ko-KR" dirty="0" err="1"/>
              <a:t>DispatcherServlet</a:t>
            </a:r>
            <a:r>
              <a:rPr lang="en-US" altLang="ko-KR" dirty="0"/>
              <a:t> </a:t>
            </a:r>
            <a:r>
              <a:rPr lang="ko-KR" altLang="en-US" dirty="0"/>
              <a:t>이 </a:t>
            </a:r>
            <a:r>
              <a:rPr lang="en-US" altLang="ko-KR" dirty="0" err="1"/>
              <a:t>FrontController</a:t>
            </a:r>
            <a:r>
              <a:rPr lang="en-US" altLang="ko-KR" dirty="0"/>
              <a:t> </a:t>
            </a:r>
            <a:r>
              <a:rPr lang="ko-KR" altLang="en-US" dirty="0"/>
              <a:t>역할을 담당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요청</a:t>
            </a:r>
            <a:r>
              <a:rPr lang="en-US" altLang="ko-KR" dirty="0"/>
              <a:t>(Request)</a:t>
            </a:r>
            <a:r>
              <a:rPr lang="ko-KR" altLang="en-US" dirty="0"/>
              <a:t>에 따라 해당 </a:t>
            </a:r>
            <a:r>
              <a:rPr lang="en-US" altLang="ko-KR" dirty="0"/>
              <a:t>Controller </a:t>
            </a:r>
            <a:r>
              <a:rPr lang="ko-KR" altLang="en-US" dirty="0"/>
              <a:t>로 매핑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응답</a:t>
            </a:r>
            <a:r>
              <a:rPr lang="en-US" altLang="ko-KR" dirty="0"/>
              <a:t>(Response)</a:t>
            </a:r>
            <a:r>
              <a:rPr lang="ko-KR" altLang="en-US" dirty="0"/>
              <a:t>으로 보여줄 </a:t>
            </a:r>
            <a:r>
              <a:rPr lang="en-US" altLang="ko-KR" dirty="0"/>
              <a:t>View </a:t>
            </a:r>
            <a:r>
              <a:rPr lang="ko-KR" altLang="en-US" dirty="0"/>
              <a:t>처리</a:t>
            </a:r>
            <a:endParaRPr lang="en-US" altLang="ko-KR" dirty="0"/>
          </a:p>
        </p:txBody>
      </p:sp>
      <p:sp>
        <p:nvSpPr>
          <p:cNvPr id="29" name="모서리가 둥근 직사각형 43">
            <a:extLst>
              <a:ext uri="{FF2B5EF4-FFF2-40B4-BE49-F238E27FC236}">
                <a16:creationId xmlns:a16="http://schemas.microsoft.com/office/drawing/2014/main" id="{9B40328D-156F-44F4-9FC9-95115E29CEB6}"/>
              </a:ext>
            </a:extLst>
          </p:cNvPr>
          <p:cNvSpPr/>
          <p:nvPr/>
        </p:nvSpPr>
        <p:spPr>
          <a:xfrm>
            <a:off x="562089" y="2451102"/>
            <a:ext cx="1440160" cy="721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클라이언트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44">
            <a:extLst>
              <a:ext uri="{FF2B5EF4-FFF2-40B4-BE49-F238E27FC236}">
                <a16:creationId xmlns:a16="http://schemas.microsoft.com/office/drawing/2014/main" id="{4E57B2D4-32C3-47E5-8B30-685FC2D94511}"/>
              </a:ext>
            </a:extLst>
          </p:cNvPr>
          <p:cNvSpPr/>
          <p:nvPr/>
        </p:nvSpPr>
        <p:spPr>
          <a:xfrm>
            <a:off x="2834830" y="2451102"/>
            <a:ext cx="1440160" cy="721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Controller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(Servlet)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1" name="모서리가 둥근 직사각형 45">
            <a:extLst>
              <a:ext uri="{FF2B5EF4-FFF2-40B4-BE49-F238E27FC236}">
                <a16:creationId xmlns:a16="http://schemas.microsoft.com/office/drawing/2014/main" id="{3DE2047E-92C3-4FBE-8A80-E63203A497FC}"/>
              </a:ext>
            </a:extLst>
          </p:cNvPr>
          <p:cNvSpPr/>
          <p:nvPr/>
        </p:nvSpPr>
        <p:spPr>
          <a:xfrm>
            <a:off x="7337626" y="2444286"/>
            <a:ext cx="1440160" cy="721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Model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(DAO)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모서리가 둥근 직사각형 46">
            <a:extLst>
              <a:ext uri="{FF2B5EF4-FFF2-40B4-BE49-F238E27FC236}">
                <a16:creationId xmlns:a16="http://schemas.microsoft.com/office/drawing/2014/main" id="{F92BD1A7-222B-4182-988A-665160B52302}"/>
              </a:ext>
            </a:extLst>
          </p:cNvPr>
          <p:cNvSpPr/>
          <p:nvPr/>
        </p:nvSpPr>
        <p:spPr>
          <a:xfrm>
            <a:off x="2834830" y="3961637"/>
            <a:ext cx="1440160" cy="721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View</a:t>
            </a:r>
          </a:p>
          <a:p>
            <a:pPr algn="ctr"/>
            <a:r>
              <a:rPr lang="en-US" altLang="ko-KR" sz="1650" dirty="0">
                <a:solidFill>
                  <a:schemeClr val="tx1"/>
                </a:solidFill>
              </a:rPr>
              <a:t>(JSP /</a:t>
            </a:r>
            <a:r>
              <a:rPr lang="ko-KR" altLang="en-US" sz="1650" dirty="0">
                <a:solidFill>
                  <a:schemeClr val="tx1"/>
                </a:solidFill>
              </a:rPr>
              <a:t> </a:t>
            </a:r>
            <a:r>
              <a:rPr lang="en-US" altLang="ko-KR" sz="1650" dirty="0">
                <a:solidFill>
                  <a:schemeClr val="tx1"/>
                </a:solidFill>
              </a:rPr>
              <a:t>HTML</a:t>
            </a:r>
            <a:r>
              <a:rPr lang="en-US" altLang="ko-KR" sz="1800" dirty="0">
                <a:solidFill>
                  <a:schemeClr val="tx1"/>
                </a:solidFill>
              </a:rPr>
              <a:t>)</a:t>
            </a:r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33" name="원통 47">
            <a:extLst>
              <a:ext uri="{FF2B5EF4-FFF2-40B4-BE49-F238E27FC236}">
                <a16:creationId xmlns:a16="http://schemas.microsoft.com/office/drawing/2014/main" id="{62010AB9-A20A-4A3F-B280-EB8004ACC4E0}"/>
              </a:ext>
            </a:extLst>
          </p:cNvPr>
          <p:cNvSpPr/>
          <p:nvPr/>
        </p:nvSpPr>
        <p:spPr>
          <a:xfrm>
            <a:off x="7409634" y="3827007"/>
            <a:ext cx="1296144" cy="990465"/>
          </a:xfrm>
          <a:prstGeom prst="ca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DBMS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1BF4469-C74D-483C-B317-55EAB371626F}"/>
              </a:ext>
            </a:extLst>
          </p:cNvPr>
          <p:cNvCxnSpPr/>
          <p:nvPr/>
        </p:nvCxnSpPr>
        <p:spPr>
          <a:xfrm>
            <a:off x="2002249" y="2675389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C0565B5-B0B7-420C-A1EA-0EC21AFA0F78}"/>
              </a:ext>
            </a:extLst>
          </p:cNvPr>
          <p:cNvCxnSpPr/>
          <p:nvPr/>
        </p:nvCxnSpPr>
        <p:spPr>
          <a:xfrm>
            <a:off x="2002248" y="2964106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12E4564D-1E2D-4C90-B35D-FBD4CA1BBE19}"/>
              </a:ext>
            </a:extLst>
          </p:cNvPr>
          <p:cNvCxnSpPr/>
          <p:nvPr/>
        </p:nvCxnSpPr>
        <p:spPr>
          <a:xfrm>
            <a:off x="4286455" y="2675951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8BF03B5-2640-4B93-BCF9-6500442D802C}"/>
              </a:ext>
            </a:extLst>
          </p:cNvPr>
          <p:cNvCxnSpPr/>
          <p:nvPr/>
        </p:nvCxnSpPr>
        <p:spPr>
          <a:xfrm>
            <a:off x="4286454" y="2964668"/>
            <a:ext cx="832581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29B0A99-EAFB-4BCC-BA89-B3B587B7D4A8}"/>
              </a:ext>
            </a:extLst>
          </p:cNvPr>
          <p:cNvCxnSpPr/>
          <p:nvPr/>
        </p:nvCxnSpPr>
        <p:spPr>
          <a:xfrm>
            <a:off x="3347864" y="3172309"/>
            <a:ext cx="0" cy="789328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A6FFD8B-C329-4C8D-8A3E-C556DA832B2E}"/>
              </a:ext>
            </a:extLst>
          </p:cNvPr>
          <p:cNvCxnSpPr/>
          <p:nvPr/>
        </p:nvCxnSpPr>
        <p:spPr>
          <a:xfrm>
            <a:off x="3707904" y="3165493"/>
            <a:ext cx="0" cy="789328"/>
          </a:xfrm>
          <a:prstGeom prst="straightConnector1">
            <a:avLst/>
          </a:prstGeom>
          <a:ln w="2540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BE311C5-6EDA-4426-8489-0CAA1577B792}"/>
              </a:ext>
            </a:extLst>
          </p:cNvPr>
          <p:cNvSpPr txBox="1"/>
          <p:nvPr/>
        </p:nvSpPr>
        <p:spPr>
          <a:xfrm>
            <a:off x="2036644" y="2308248"/>
            <a:ext cx="744114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① 요청</a:t>
            </a:r>
            <a:endParaRPr lang="en-US" altLang="ko-KR" sz="13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3CDAF9-4F9F-498B-9853-D32ED4FE7BF4}"/>
              </a:ext>
            </a:extLst>
          </p:cNvPr>
          <p:cNvSpPr txBox="1"/>
          <p:nvPr/>
        </p:nvSpPr>
        <p:spPr>
          <a:xfrm>
            <a:off x="4327510" y="2315911"/>
            <a:ext cx="74411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② 호출</a:t>
            </a:r>
            <a:endParaRPr lang="en-US" altLang="ko-KR" sz="13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809E4EF-8C37-4812-ABC5-B4ACA5ABC089}"/>
              </a:ext>
            </a:extLst>
          </p:cNvPr>
          <p:cNvSpPr txBox="1"/>
          <p:nvPr/>
        </p:nvSpPr>
        <p:spPr>
          <a:xfrm>
            <a:off x="4317428" y="2905927"/>
            <a:ext cx="949299" cy="592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⑦ 결과</a:t>
            </a:r>
            <a:endParaRPr lang="en-US" altLang="ko-KR" sz="1300" b="1" dirty="0"/>
          </a:p>
          <a:p>
            <a:r>
              <a:rPr lang="en-US" altLang="ko-KR" sz="1300" b="1" dirty="0"/>
              <a:t>  (view</a:t>
            </a:r>
            <a:r>
              <a:rPr lang="ko-KR" altLang="en-US" sz="1300" b="1" dirty="0"/>
              <a:t>명</a:t>
            </a:r>
            <a:r>
              <a:rPr lang="en-US" altLang="ko-KR" sz="1300" b="1" dirty="0"/>
              <a:t>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92DEC5A-DCE3-4744-B36E-71EF1B1D71FD}"/>
              </a:ext>
            </a:extLst>
          </p:cNvPr>
          <p:cNvSpPr txBox="1"/>
          <p:nvPr/>
        </p:nvSpPr>
        <p:spPr>
          <a:xfrm>
            <a:off x="3707904" y="3349704"/>
            <a:ext cx="74411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⑧ 전달</a:t>
            </a:r>
            <a:endParaRPr lang="en-US" altLang="ko-KR" sz="13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A199590-D4B3-48EA-9EFD-58BB96886C1E}"/>
              </a:ext>
            </a:extLst>
          </p:cNvPr>
          <p:cNvSpPr txBox="1"/>
          <p:nvPr/>
        </p:nvSpPr>
        <p:spPr>
          <a:xfrm>
            <a:off x="2627784" y="3353051"/>
            <a:ext cx="74411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⑨ 결과</a:t>
            </a:r>
            <a:endParaRPr lang="en-US" altLang="ko-KR" sz="13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034A43D-1E97-4EB4-9C68-B257D93276A3}"/>
              </a:ext>
            </a:extLst>
          </p:cNvPr>
          <p:cNvSpPr txBox="1"/>
          <p:nvPr/>
        </p:nvSpPr>
        <p:spPr>
          <a:xfrm>
            <a:off x="2037206" y="2906489"/>
            <a:ext cx="74411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⑩ 응답</a:t>
            </a:r>
            <a:endParaRPr lang="en-US" altLang="ko-KR" sz="1300" b="1" dirty="0"/>
          </a:p>
        </p:txBody>
      </p:sp>
      <p:sp>
        <p:nvSpPr>
          <p:cNvPr id="46" name="모서리가 둥근 직사각형 64">
            <a:extLst>
              <a:ext uri="{FF2B5EF4-FFF2-40B4-BE49-F238E27FC236}">
                <a16:creationId xmlns:a16="http://schemas.microsoft.com/office/drawing/2014/main" id="{4A5843FB-0A1A-4528-8CA9-B57862F44756}"/>
              </a:ext>
            </a:extLst>
          </p:cNvPr>
          <p:cNvSpPr/>
          <p:nvPr/>
        </p:nvSpPr>
        <p:spPr>
          <a:xfrm>
            <a:off x="5119036" y="2441771"/>
            <a:ext cx="1440160" cy="7212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chemeClr val="tx1"/>
                </a:solidFill>
              </a:rPr>
              <a:t>Controller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(POJO)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BA196FD6-5F2B-474C-8204-78E5AA0ADD9F}"/>
              </a:ext>
            </a:extLst>
          </p:cNvPr>
          <p:cNvCxnSpPr/>
          <p:nvPr/>
        </p:nvCxnSpPr>
        <p:spPr>
          <a:xfrm>
            <a:off x="7884368" y="3162978"/>
            <a:ext cx="0" cy="664029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4DA2048-F8F8-4EAA-B385-5C78EC99577C}"/>
              </a:ext>
            </a:extLst>
          </p:cNvPr>
          <p:cNvCxnSpPr/>
          <p:nvPr/>
        </p:nvCxnSpPr>
        <p:spPr>
          <a:xfrm>
            <a:off x="8244408" y="3156162"/>
            <a:ext cx="0" cy="670845"/>
          </a:xfrm>
          <a:prstGeom prst="straightConnector1">
            <a:avLst/>
          </a:prstGeom>
          <a:ln w="25400">
            <a:solidFill>
              <a:srgbClr val="C0000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E9E730C-6473-4EBA-A624-2413629AEEBC}"/>
              </a:ext>
            </a:extLst>
          </p:cNvPr>
          <p:cNvSpPr txBox="1"/>
          <p:nvPr/>
        </p:nvSpPr>
        <p:spPr>
          <a:xfrm>
            <a:off x="8244408" y="3340373"/>
            <a:ext cx="720069" cy="3537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④ </a:t>
            </a:r>
            <a:r>
              <a:rPr lang="en-US" altLang="ko-KR" sz="1300" b="1" dirty="0"/>
              <a:t>SQL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F97DCF-FAAB-48F2-8A0D-9DB00F9BD72C}"/>
              </a:ext>
            </a:extLst>
          </p:cNvPr>
          <p:cNvSpPr txBox="1"/>
          <p:nvPr/>
        </p:nvSpPr>
        <p:spPr>
          <a:xfrm>
            <a:off x="7164288" y="3343720"/>
            <a:ext cx="74411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⑤ 결과</a:t>
            </a:r>
            <a:endParaRPr lang="en-US" altLang="ko-KR" sz="1300" b="1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6CEA38B-6571-44BA-B22C-28F447756936}"/>
              </a:ext>
            </a:extLst>
          </p:cNvPr>
          <p:cNvCxnSpPr/>
          <p:nvPr/>
        </p:nvCxnSpPr>
        <p:spPr>
          <a:xfrm>
            <a:off x="6559196" y="2679320"/>
            <a:ext cx="778430" cy="0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11C38796-56D8-4A5F-A255-B7B8CCA8ABC1}"/>
              </a:ext>
            </a:extLst>
          </p:cNvPr>
          <p:cNvCxnSpPr/>
          <p:nvPr/>
        </p:nvCxnSpPr>
        <p:spPr>
          <a:xfrm>
            <a:off x="6559196" y="2968037"/>
            <a:ext cx="778430" cy="0"/>
          </a:xfrm>
          <a:prstGeom prst="straightConnector1">
            <a:avLst/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7FFC24F3-9FBA-4748-8896-F506C6946B45}"/>
              </a:ext>
            </a:extLst>
          </p:cNvPr>
          <p:cNvSpPr txBox="1"/>
          <p:nvPr/>
        </p:nvSpPr>
        <p:spPr>
          <a:xfrm>
            <a:off x="6580278" y="2319280"/>
            <a:ext cx="74411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③ 호출</a:t>
            </a:r>
            <a:endParaRPr lang="en-US" altLang="ko-KR" sz="13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BA1BA2-F83F-4EDE-A627-897857D124A1}"/>
              </a:ext>
            </a:extLst>
          </p:cNvPr>
          <p:cNvSpPr txBox="1"/>
          <p:nvPr/>
        </p:nvSpPr>
        <p:spPr>
          <a:xfrm>
            <a:off x="6570196" y="2909296"/>
            <a:ext cx="744114" cy="392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dirty="0"/>
              <a:t>⑥ 결과</a:t>
            </a:r>
            <a:endParaRPr lang="en-US" altLang="ko-KR" sz="1300" b="1" dirty="0"/>
          </a:p>
        </p:txBody>
      </p:sp>
    </p:spTree>
    <p:extLst>
      <p:ext uri="{BB962C8B-B14F-4D97-AF65-F5344CB8AC3E}">
        <p14:creationId xmlns:p14="http://schemas.microsoft.com/office/powerpoint/2010/main" val="4214846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192383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Web MVC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●</a:t>
            </a:r>
            <a:r>
              <a:rPr lang="ko-KR" altLang="en-US" dirty="0"/>
              <a:t> </a:t>
            </a:r>
            <a:r>
              <a:rPr lang="en-US" altLang="ko-KR" dirty="0"/>
              <a:t>Controller </a:t>
            </a:r>
            <a:r>
              <a:rPr lang="ko-KR" altLang="en-US" dirty="0"/>
              <a:t>에서 주로 사용되는 </a:t>
            </a:r>
            <a:r>
              <a:rPr lang="en-US" altLang="ko-KR" dirty="0"/>
              <a:t>Annotation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CCA41B4-3A2C-4246-A7FF-5C87EE5121B8}"/>
              </a:ext>
            </a:extLst>
          </p:cNvPr>
          <p:cNvGraphicFramePr>
            <a:graphicFrameLocks noGrp="1"/>
          </p:cNvGraphicFramePr>
          <p:nvPr/>
        </p:nvGraphicFramePr>
        <p:xfrm>
          <a:off x="755576" y="1052736"/>
          <a:ext cx="7632849" cy="56897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80320">
                  <a:extLst>
                    <a:ext uri="{9D8B030D-6E8A-4147-A177-3AD203B41FA5}">
                      <a16:colId xmlns:a16="http://schemas.microsoft.com/office/drawing/2014/main" val="418683793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1683782751"/>
                    </a:ext>
                  </a:extLst>
                </a:gridCol>
                <a:gridCol w="2952329">
                  <a:extLst>
                    <a:ext uri="{9D8B030D-6E8A-4147-A177-3AD203B41FA5}">
                      <a16:colId xmlns:a16="http://schemas.microsoft.com/office/drawing/2014/main" val="1218195154"/>
                    </a:ext>
                  </a:extLst>
                </a:gridCol>
              </a:tblGrid>
              <a:tr h="38181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종류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사용 위치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사용 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1208052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/>
                        <a:t>@Controller</a:t>
                      </a:r>
                      <a:endParaRPr lang="ko-KR" altLang="en-US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u="none" dirty="0">
                          <a:solidFill>
                            <a:srgbClr val="646464"/>
                          </a:solidFill>
                        </a:rPr>
                        <a:t>@Controller</a:t>
                      </a:r>
                    </a:p>
                    <a:p>
                      <a:pPr algn="l"/>
                      <a:r>
                        <a:rPr lang="en-US" altLang="ko-KR" sz="1000" b="1" u="none" dirty="0">
                          <a:solidFill>
                            <a:srgbClr val="7F0055"/>
                          </a:solidFill>
                        </a:rPr>
                        <a:t>public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b="1" u="none" dirty="0">
                          <a:solidFill>
                            <a:srgbClr val="7F0055"/>
                          </a:solidFill>
                        </a:rPr>
                        <a:t>class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b="1" u="none" dirty="0" err="1">
                          <a:solidFill>
                            <a:srgbClr val="000000"/>
                          </a:solidFill>
                        </a:rPr>
                        <a:t>HomeController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{ }</a:t>
                      </a:r>
                      <a:endParaRPr lang="ko-KR" altLang="en-US" sz="10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395422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/>
                        <a:t>@RestController</a:t>
                      </a:r>
                      <a:endParaRPr lang="ko-KR" altLang="en-US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클래스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u="none" dirty="0">
                          <a:solidFill>
                            <a:srgbClr val="646464"/>
                          </a:solidFill>
                        </a:rPr>
                        <a:t>@RestController</a:t>
                      </a:r>
                    </a:p>
                    <a:p>
                      <a:pPr algn="l"/>
                      <a:r>
                        <a:rPr lang="en-US" altLang="ko-KR" sz="1000" b="1" u="none" dirty="0">
                          <a:solidFill>
                            <a:srgbClr val="7F0055"/>
                          </a:solidFill>
                        </a:rPr>
                        <a:t>public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b="1" u="none" dirty="0">
                          <a:solidFill>
                            <a:srgbClr val="7F0055"/>
                          </a:solidFill>
                        </a:rPr>
                        <a:t>class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b="1" u="none" dirty="0" err="1">
                          <a:solidFill>
                            <a:srgbClr val="000000"/>
                          </a:solidFill>
                        </a:rPr>
                        <a:t>HomeController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{ }</a:t>
                      </a:r>
                      <a:endParaRPr lang="ko-KR" altLang="en-US" sz="14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6898497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/>
                        <a:t>@RequestMapping</a:t>
                      </a:r>
                      <a:endParaRPr lang="ko-KR" altLang="en-US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메소드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u="none" dirty="0">
                          <a:solidFill>
                            <a:srgbClr val="646464"/>
                          </a:solidFill>
                        </a:rPr>
                        <a:t>@RequestMapping</a:t>
                      </a:r>
                      <a:r>
                        <a:rPr lang="en-US" altLang="ko-KR" sz="1000" u="none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000" u="none" dirty="0">
                          <a:solidFill>
                            <a:srgbClr val="2A00FF"/>
                          </a:solidFill>
                        </a:rPr>
                        <a:t>"/home"</a:t>
                      </a:r>
                      <a:r>
                        <a:rPr lang="en-US" altLang="ko-KR" sz="1000" u="none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b="1" u="none" dirty="0">
                          <a:solidFill>
                            <a:srgbClr val="7F0055"/>
                          </a:solidFill>
                        </a:rPr>
                        <a:t>public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String home() { }</a:t>
                      </a:r>
                      <a:endParaRPr lang="ko-KR" altLang="en-US" sz="10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1822547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/>
                        <a:t>@GetMapping / @PostMapping</a:t>
                      </a:r>
                      <a:endParaRPr lang="ko-KR" altLang="en-US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u="none" dirty="0"/>
                        <a:t>메소드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u="none" dirty="0">
                          <a:solidFill>
                            <a:srgbClr val="646464"/>
                          </a:solidFill>
                        </a:rPr>
                        <a:t>@GetMapping</a:t>
                      </a:r>
                      <a:r>
                        <a:rPr lang="en-US" altLang="ko-KR" sz="1000" u="none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000" u="none" dirty="0">
                          <a:solidFill>
                            <a:srgbClr val="2A00FF"/>
                          </a:solidFill>
                        </a:rPr>
                        <a:t>"/home"</a:t>
                      </a:r>
                      <a:r>
                        <a:rPr lang="en-US" altLang="ko-KR" sz="1000" u="none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b="1" u="none" dirty="0">
                          <a:solidFill>
                            <a:srgbClr val="7F0055"/>
                          </a:solidFill>
                        </a:rPr>
                        <a:t>public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String home() { }</a:t>
                      </a:r>
                      <a:endParaRPr lang="ko-KR" altLang="en-US" sz="10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038203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/>
                        <a:t>@RequestParam</a:t>
                      </a:r>
                      <a:endParaRPr lang="ko-KR" altLang="en-US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메소드 매개변수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u="none" dirty="0">
                          <a:solidFill>
                            <a:srgbClr val="646464"/>
                          </a:solidFill>
                        </a:rPr>
                        <a:t>@GetMapping</a:t>
                      </a:r>
                      <a:r>
                        <a:rPr lang="en-US" altLang="ko-KR" sz="1000" u="none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000" u="none" dirty="0">
                          <a:solidFill>
                            <a:srgbClr val="2A00FF"/>
                          </a:solidFill>
                        </a:rPr>
                        <a:t>"/home"</a:t>
                      </a:r>
                      <a:r>
                        <a:rPr lang="en-US" altLang="ko-KR" sz="1000" u="none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b="1" u="none" dirty="0">
                          <a:solidFill>
                            <a:srgbClr val="7F0055"/>
                          </a:solidFill>
                        </a:rPr>
                        <a:t>public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String home(</a:t>
                      </a:r>
                    </a:p>
                    <a:p>
                      <a:pPr algn="l"/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   </a:t>
                      </a:r>
                      <a:r>
                        <a:rPr lang="en-US" altLang="ko-KR" sz="1000" b="1" u="none" dirty="0">
                          <a:solidFill>
                            <a:srgbClr val="646464"/>
                          </a:solidFill>
                        </a:rPr>
                        <a:t>@RequestParam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String </a:t>
                      </a:r>
                      <a:r>
                        <a:rPr lang="en-US" altLang="ko-KR" sz="1000" b="1" u="none" dirty="0">
                          <a:solidFill>
                            <a:srgbClr val="6A3E3E"/>
                          </a:solidFill>
                        </a:rPr>
                        <a:t>id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) { }</a:t>
                      </a:r>
                      <a:endParaRPr lang="ko-KR" altLang="en-US" sz="10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6772105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/>
                        <a:t>@ModelAttribute</a:t>
                      </a:r>
                      <a:endParaRPr lang="ko-KR" altLang="en-US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메소드 매개변수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rgbClr val="646464"/>
                          </a:solidFill>
                        </a:rPr>
                        <a:t>@GetMapping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</a:rPr>
                        <a:t>"/home"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</a:rPr>
                        <a:t>public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</a:rPr>
                        <a:t> String home(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000000"/>
                          </a:solidFill>
                        </a:rPr>
                        <a:t>    </a:t>
                      </a:r>
                      <a:r>
                        <a:rPr lang="en-US" altLang="ko-KR" sz="1000" b="1" u="none" dirty="0">
                          <a:solidFill>
                            <a:srgbClr val="646464"/>
                          </a:solidFill>
                        </a:rPr>
                        <a:t>@ModelAttribute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b="1" u="none" dirty="0" err="1">
                          <a:solidFill>
                            <a:srgbClr val="000000"/>
                          </a:solidFill>
                        </a:rPr>
                        <a:t>DataVO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b="1" u="none" dirty="0" err="1">
                          <a:solidFill>
                            <a:srgbClr val="6A3E3E"/>
                          </a:solidFill>
                        </a:rPr>
                        <a:t>dataVO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) { }</a:t>
                      </a:r>
                      <a:endParaRPr lang="ko-KR" altLang="en-US" sz="10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1391625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/>
                        <a:t>@PathVariable</a:t>
                      </a:r>
                      <a:endParaRPr lang="ko-KR" altLang="en-US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메소드 매개변수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u="none" dirty="0">
                          <a:solidFill>
                            <a:srgbClr val="646464"/>
                          </a:solidFill>
                        </a:rPr>
                        <a:t>@GetMapping</a:t>
                      </a:r>
                      <a:r>
                        <a:rPr lang="en-US" altLang="ko-KR" sz="1000" u="none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000" u="none" dirty="0">
                          <a:solidFill>
                            <a:srgbClr val="2A00FF"/>
                          </a:solidFill>
                        </a:rPr>
                        <a:t>"/home/{address}"</a:t>
                      </a:r>
                      <a:r>
                        <a:rPr lang="en-US" altLang="ko-KR" sz="1000" u="none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b="1" u="none" dirty="0">
                          <a:solidFill>
                            <a:srgbClr val="7F0055"/>
                          </a:solidFill>
                        </a:rPr>
                        <a:t>public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String home(</a:t>
                      </a:r>
                    </a:p>
                    <a:p>
                      <a:pPr algn="l"/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   </a:t>
                      </a:r>
                      <a:r>
                        <a:rPr lang="en-US" altLang="ko-KR" sz="1000" b="1" u="none" dirty="0">
                          <a:solidFill>
                            <a:srgbClr val="646464"/>
                          </a:solidFill>
                        </a:rPr>
                        <a:t>@PathVariable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 String </a:t>
                      </a:r>
                      <a:r>
                        <a:rPr lang="en-US" altLang="ko-KR" sz="1000" b="1" u="none" dirty="0">
                          <a:solidFill>
                            <a:srgbClr val="6A3E3E"/>
                          </a:solidFill>
                        </a:rPr>
                        <a:t>address</a:t>
                      </a:r>
                      <a:r>
                        <a:rPr lang="en-US" altLang="ko-KR" sz="1000" b="1" u="none" dirty="0">
                          <a:solidFill>
                            <a:srgbClr val="000000"/>
                          </a:solidFill>
                        </a:rPr>
                        <a:t>) { }</a:t>
                      </a:r>
                      <a:endParaRPr lang="ko-KR" altLang="en-US" sz="10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385930"/>
                  </a:ext>
                </a:extLst>
              </a:tr>
              <a:tr h="6363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u="none" dirty="0"/>
                        <a:t>@ResponseBody</a:t>
                      </a:r>
                      <a:endParaRPr lang="ko-KR" altLang="en-US" sz="1400" u="none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u="none" dirty="0"/>
                        <a:t>메소드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rgbClr val="646464"/>
                          </a:solidFill>
                        </a:rPr>
                        <a:t>@GetMapping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</a:rPr>
                        <a:t>"/home"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646464"/>
                          </a:solidFill>
                        </a:rPr>
                        <a:t>@ResponseBody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</a:rPr>
                        <a:t>public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</a:rPr>
                        <a:t> String home() { 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000000"/>
                          </a:solidFill>
                        </a:rPr>
                        <a:t> 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</a:rPr>
                        <a:t>return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</a:rPr>
                        <a:t>"&lt;h1&gt;Hello&lt;/h1&gt;"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</a:rPr>
                        <a:t>; 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000000"/>
                          </a:solidFill>
                        </a:rPr>
                        <a:t>}</a:t>
                      </a:r>
                      <a:endParaRPr lang="ko-KR" altLang="en-US" sz="1400" u="non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9185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1912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309373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응답 처리 </a:t>
            </a:r>
            <a:r>
              <a:rPr lang="en-US" altLang="ko-KR"/>
              <a:t>- View / ViewResolver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</a:t>
            </a:r>
            <a:r>
              <a:rPr lang="en-US" altLang="ko-KR" b="1" u="sng"/>
              <a:t>HTML</a:t>
            </a:r>
            <a:r>
              <a:rPr lang="en-US" altLang="ko-KR"/>
              <a:t> / </a:t>
            </a:r>
            <a:r>
              <a:rPr lang="en-US" altLang="ko-KR" b="1" u="sng"/>
              <a:t>JSON</a:t>
            </a:r>
            <a:r>
              <a:rPr lang="en-US" altLang="ko-KR"/>
              <a:t> / XML / Excel / PDF / Image / File (zip, exe </a:t>
            </a:r>
            <a:r>
              <a:rPr lang="ko-KR" altLang="en-US"/>
              <a:t>등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HTML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    - String / void / Map / Model / ModelAndView / DTO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JSON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    - Map / DTO / List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865D43-23A2-4875-B613-4F7BEE5D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71" y="3070551"/>
            <a:ext cx="3061280" cy="1078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210667-77B9-4D6F-8902-27B914B9FC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671" y="4802329"/>
            <a:ext cx="3943713" cy="129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1FFA3D-3865-4B1C-9FA2-F65DB22A4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4048" y="3085582"/>
            <a:ext cx="3064825" cy="10469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680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949368" cy="363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HTML Template Response (basic </a:t>
            </a:r>
            <a:r>
              <a:rPr lang="ko-KR" altLang="en-US"/>
              <a:t>프로젝트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String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void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352839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"html/string"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F86B5-0FE8-4945-8DE7-8AF6D6778E14}"/>
              </a:ext>
            </a:extLst>
          </p:cNvPr>
          <p:cNvSpPr txBox="1"/>
          <p:nvPr/>
        </p:nvSpPr>
        <p:spPr>
          <a:xfrm>
            <a:off x="5322060" y="1325357"/>
            <a:ext cx="27249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 String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controller/HtmlController.java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D365E-71BA-4468-9833-19ECDF62FEDF}"/>
              </a:ext>
            </a:extLst>
          </p:cNvPr>
          <p:cNvSpPr txBox="1"/>
          <p:nvPr/>
        </p:nvSpPr>
        <p:spPr>
          <a:xfrm>
            <a:off x="5322060" y="980728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templates/html/string.html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36595-4AF9-44E4-97D3-901FF263B90D}"/>
              </a:ext>
            </a:extLst>
          </p:cNvPr>
          <p:cNvSpPr txBox="1"/>
          <p:nvPr/>
        </p:nvSpPr>
        <p:spPr>
          <a:xfrm>
            <a:off x="1115616" y="4100879"/>
            <a:ext cx="3528392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"html/void"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htmlVoid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2D9AAD-AC39-41A6-B3B8-735E6B9A784E}"/>
              </a:ext>
            </a:extLst>
          </p:cNvPr>
          <p:cNvSpPr txBox="1"/>
          <p:nvPr/>
        </p:nvSpPr>
        <p:spPr>
          <a:xfrm>
            <a:off x="5322060" y="4106954"/>
            <a:ext cx="27249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 void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4629C-BE3A-40C3-B622-1BFFF3EC493F}"/>
              </a:ext>
            </a:extLst>
          </p:cNvPr>
          <p:cNvSpPr txBox="1"/>
          <p:nvPr/>
        </p:nvSpPr>
        <p:spPr>
          <a:xfrm>
            <a:off x="1115616" y="3762325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controller/HtmlController.java</a:t>
            </a:r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486AA4-1931-4633-A65C-A1A00AAA6B76}"/>
              </a:ext>
            </a:extLst>
          </p:cNvPr>
          <p:cNvSpPr txBox="1"/>
          <p:nvPr/>
        </p:nvSpPr>
        <p:spPr>
          <a:xfrm>
            <a:off x="5322060" y="3762325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templates/html/void.html</a:t>
            </a:r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1928C8-6A6D-495C-964D-4F4A1D9737A7}"/>
              </a:ext>
            </a:extLst>
          </p:cNvPr>
          <p:cNvSpPr/>
          <p:nvPr/>
        </p:nvSpPr>
        <p:spPr>
          <a:xfrm>
            <a:off x="2571865" y="1912852"/>
            <a:ext cx="165331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7EB244-0BA5-4DB1-8FD7-E84914EE7839}"/>
              </a:ext>
            </a:extLst>
          </p:cNvPr>
          <p:cNvSpPr/>
          <p:nvPr/>
        </p:nvSpPr>
        <p:spPr>
          <a:xfrm>
            <a:off x="5322059" y="1001552"/>
            <a:ext cx="272497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5606B90-5778-4959-AF5E-E328E243E1B1}"/>
              </a:ext>
            </a:extLst>
          </p:cNvPr>
          <p:cNvCxnSpPr>
            <a:cxnSpLocks/>
            <a:stCxn id="16" idx="2"/>
            <a:endCxn id="18" idx="1"/>
          </p:cNvCxnSpPr>
          <p:nvPr/>
        </p:nvCxnSpPr>
        <p:spPr>
          <a:xfrm rot="5400000" flipH="1" flipV="1">
            <a:off x="3828439" y="724032"/>
            <a:ext cx="1063700" cy="1923539"/>
          </a:xfrm>
          <a:prstGeom prst="bentConnector4">
            <a:avLst>
              <a:gd name="adj1" fmla="val -21491"/>
              <a:gd name="adj2" fmla="val 71488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FA69E91-C140-4FB6-A081-716860CCC83C}"/>
              </a:ext>
            </a:extLst>
          </p:cNvPr>
          <p:cNvSpPr/>
          <p:nvPr/>
        </p:nvSpPr>
        <p:spPr>
          <a:xfrm>
            <a:off x="2936701" y="4124069"/>
            <a:ext cx="141362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C96607C-095C-4EA1-A59E-0EBDD6ED34B8}"/>
              </a:ext>
            </a:extLst>
          </p:cNvPr>
          <p:cNvSpPr/>
          <p:nvPr/>
        </p:nvSpPr>
        <p:spPr>
          <a:xfrm>
            <a:off x="5322060" y="3789881"/>
            <a:ext cx="272497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8BDD283D-F907-4D32-8D0B-7A5947FC0783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 flipV="1">
            <a:off x="4350327" y="3942281"/>
            <a:ext cx="971733" cy="334188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8127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02159" cy="363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HTML Template Response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Map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Model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7200800" cy="13542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"html/map"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htmlMap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F86B5-0FE8-4945-8DE7-8AF6D6778E14}"/>
              </a:ext>
            </a:extLst>
          </p:cNvPr>
          <p:cNvSpPr txBox="1"/>
          <p:nvPr/>
        </p:nvSpPr>
        <p:spPr>
          <a:xfrm>
            <a:off x="5591441" y="836712"/>
            <a:ext cx="27249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 Map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controller/HtmlController.java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D365E-71BA-4468-9833-19ECDF62FEDF}"/>
              </a:ext>
            </a:extLst>
          </p:cNvPr>
          <p:cNvSpPr txBox="1"/>
          <p:nvPr/>
        </p:nvSpPr>
        <p:spPr>
          <a:xfrm>
            <a:off x="5591441" y="492083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templates/html/map.html</a:t>
            </a:r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1928C8-6A6D-495C-964D-4F4A1D9737A7}"/>
              </a:ext>
            </a:extLst>
          </p:cNvPr>
          <p:cNvSpPr/>
          <p:nvPr/>
        </p:nvSpPr>
        <p:spPr>
          <a:xfrm>
            <a:off x="2747356" y="1377143"/>
            <a:ext cx="1141153" cy="248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7EB244-0BA5-4DB1-8FD7-E84914EE7839}"/>
              </a:ext>
            </a:extLst>
          </p:cNvPr>
          <p:cNvSpPr/>
          <p:nvPr/>
        </p:nvSpPr>
        <p:spPr>
          <a:xfrm>
            <a:off x="5591441" y="512907"/>
            <a:ext cx="2634316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5606B90-5778-4959-AF5E-E328E243E1B1}"/>
              </a:ext>
            </a:extLst>
          </p:cNvPr>
          <p:cNvCxnSpPr>
            <a:cxnSpLocks/>
            <a:stCxn id="16" idx="3"/>
            <a:endCxn id="18" idx="1"/>
          </p:cNvCxnSpPr>
          <p:nvPr/>
        </p:nvCxnSpPr>
        <p:spPr>
          <a:xfrm flipV="1">
            <a:off x="3888509" y="665307"/>
            <a:ext cx="1702932" cy="836065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3FCEA0-F7EB-4E3D-866D-F83C95A6B098}"/>
              </a:ext>
            </a:extLst>
          </p:cNvPr>
          <p:cNvSpPr txBox="1"/>
          <p:nvPr/>
        </p:nvSpPr>
        <p:spPr>
          <a:xfrm>
            <a:off x="1115616" y="4100879"/>
            <a:ext cx="7200800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it-IT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"html/model"</a:t>
            </a:r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it-IT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htmlModel</a:t>
            </a:r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it-IT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it-IT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it-IT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it-IT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986A0-788D-4A05-9451-209E6413E394}"/>
              </a:ext>
            </a:extLst>
          </p:cNvPr>
          <p:cNvSpPr txBox="1"/>
          <p:nvPr/>
        </p:nvSpPr>
        <p:spPr>
          <a:xfrm>
            <a:off x="5591441" y="5975761"/>
            <a:ext cx="27249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 Model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DE362-F069-4FB7-9A22-85FF35824EAC}"/>
              </a:ext>
            </a:extLst>
          </p:cNvPr>
          <p:cNvSpPr txBox="1"/>
          <p:nvPr/>
        </p:nvSpPr>
        <p:spPr>
          <a:xfrm>
            <a:off x="1115616" y="3762325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controller/HtmlController.java</a:t>
            </a:r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E0FDA5-8359-4207-AEB3-E2FC4A13BE02}"/>
              </a:ext>
            </a:extLst>
          </p:cNvPr>
          <p:cNvSpPr txBox="1"/>
          <p:nvPr/>
        </p:nvSpPr>
        <p:spPr>
          <a:xfrm>
            <a:off x="5591441" y="5631132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templates/html/model.html</a:t>
            </a:r>
            <a:endParaRPr lang="ko-KR" altLang="en-US" sz="16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59DD1A-1402-4C7B-96C3-90DE101E0EBE}"/>
              </a:ext>
            </a:extLst>
          </p:cNvPr>
          <p:cNvSpPr/>
          <p:nvPr/>
        </p:nvSpPr>
        <p:spPr>
          <a:xfrm>
            <a:off x="2936700" y="4124069"/>
            <a:ext cx="1542935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75DD02-ECBA-40F8-8FD0-740CC125D7DF}"/>
              </a:ext>
            </a:extLst>
          </p:cNvPr>
          <p:cNvSpPr/>
          <p:nvPr/>
        </p:nvSpPr>
        <p:spPr>
          <a:xfrm>
            <a:off x="5591441" y="5658688"/>
            <a:ext cx="272497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21AF383-78E8-4532-973A-0F45C44D32E0}"/>
              </a:ext>
            </a:extLst>
          </p:cNvPr>
          <p:cNvCxnSpPr>
            <a:cxnSpLocks/>
            <a:stCxn id="29" idx="3"/>
            <a:endCxn id="30" idx="1"/>
          </p:cNvCxnSpPr>
          <p:nvPr/>
        </p:nvCxnSpPr>
        <p:spPr>
          <a:xfrm>
            <a:off x="4479635" y="4276469"/>
            <a:ext cx="1111806" cy="153461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03077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02159" cy="363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HTML Template Response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ModelAndView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Object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72008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"html/model_and_view"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ModelAndView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htmlModel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ModelAndView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ModelAndView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setViewName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"html/model_and_view"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mav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F86B5-0FE8-4945-8DE7-8AF6D6778E14}"/>
              </a:ext>
            </a:extLst>
          </p:cNvPr>
          <p:cNvSpPr txBox="1"/>
          <p:nvPr/>
        </p:nvSpPr>
        <p:spPr>
          <a:xfrm>
            <a:off x="5220072" y="2988138"/>
            <a:ext cx="3599212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 Model and View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controller/HtmlController.java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BD365E-71BA-4468-9833-19ECDF62FEDF}"/>
              </a:ext>
            </a:extLst>
          </p:cNvPr>
          <p:cNvSpPr txBox="1"/>
          <p:nvPr/>
        </p:nvSpPr>
        <p:spPr>
          <a:xfrm>
            <a:off x="5220072" y="2643509"/>
            <a:ext cx="373308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/>
              <a:t>templates/html/model_and_view.html</a:t>
            </a:r>
            <a:endParaRPr lang="ko-KR" altLang="en-US" sz="16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B1928C8-6A6D-495C-964D-4F4A1D9737A7}"/>
              </a:ext>
            </a:extLst>
          </p:cNvPr>
          <p:cNvSpPr/>
          <p:nvPr/>
        </p:nvSpPr>
        <p:spPr>
          <a:xfrm>
            <a:off x="2950880" y="1384763"/>
            <a:ext cx="2672680" cy="2484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77EB244-0BA5-4DB1-8FD7-E84914EE7839}"/>
              </a:ext>
            </a:extLst>
          </p:cNvPr>
          <p:cNvSpPr/>
          <p:nvPr/>
        </p:nvSpPr>
        <p:spPr>
          <a:xfrm>
            <a:off x="5220072" y="2664333"/>
            <a:ext cx="359921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5606B90-5778-4959-AF5E-E328E243E1B1}"/>
              </a:ext>
            </a:extLst>
          </p:cNvPr>
          <p:cNvCxnSpPr>
            <a:cxnSpLocks/>
            <a:stCxn id="16" idx="3"/>
            <a:endCxn id="11" idx="0"/>
          </p:cNvCxnSpPr>
          <p:nvPr/>
        </p:nvCxnSpPr>
        <p:spPr>
          <a:xfrm>
            <a:off x="5623560" y="1508992"/>
            <a:ext cx="1463056" cy="1134517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E3FCEA0-F7EB-4E3D-866D-F83C95A6B098}"/>
              </a:ext>
            </a:extLst>
          </p:cNvPr>
          <p:cNvSpPr txBox="1"/>
          <p:nvPr/>
        </p:nvSpPr>
        <p:spPr>
          <a:xfrm>
            <a:off x="1115616" y="4100879"/>
            <a:ext cx="7200800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"html/object"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htmlObject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setName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"kim"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6986A0-788D-4A05-9451-209E6413E394}"/>
              </a:ext>
            </a:extLst>
          </p:cNvPr>
          <p:cNvSpPr txBox="1"/>
          <p:nvPr/>
        </p:nvSpPr>
        <p:spPr>
          <a:xfrm>
            <a:off x="6095497" y="5213789"/>
            <a:ext cx="2724975" cy="120032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HTML object</a:t>
            </a:r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[[${member}]]</a:t>
            </a:r>
          </a:p>
          <a:p>
            <a:r>
              <a:rPr lang="en-US" altLang="ko-KR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&lt;hr&gt;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[[${member.name}]]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EDE362-F069-4FB7-9A22-85FF35824EAC}"/>
              </a:ext>
            </a:extLst>
          </p:cNvPr>
          <p:cNvSpPr txBox="1"/>
          <p:nvPr/>
        </p:nvSpPr>
        <p:spPr>
          <a:xfrm>
            <a:off x="1115616" y="3762325"/>
            <a:ext cx="29409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controller/HtmlController.java</a:t>
            </a:r>
            <a:endParaRPr lang="ko-KR" altLang="en-US" sz="16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E0FDA5-8359-4207-AEB3-E2FC4A13BE02}"/>
              </a:ext>
            </a:extLst>
          </p:cNvPr>
          <p:cNvSpPr txBox="1"/>
          <p:nvPr/>
        </p:nvSpPr>
        <p:spPr>
          <a:xfrm>
            <a:off x="6095497" y="4869160"/>
            <a:ext cx="294099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/>
              <a:t>templates/html/object.html</a:t>
            </a:r>
            <a:endParaRPr lang="ko-KR" altLang="en-US" sz="16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A59DD1A-1402-4C7B-96C3-90DE101E0EBE}"/>
              </a:ext>
            </a:extLst>
          </p:cNvPr>
          <p:cNvSpPr/>
          <p:nvPr/>
        </p:nvSpPr>
        <p:spPr>
          <a:xfrm>
            <a:off x="2936700" y="4124069"/>
            <a:ext cx="1663292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875DD02-ECBA-40F8-8FD0-740CC125D7DF}"/>
              </a:ext>
            </a:extLst>
          </p:cNvPr>
          <p:cNvSpPr/>
          <p:nvPr/>
        </p:nvSpPr>
        <p:spPr>
          <a:xfrm>
            <a:off x="6095497" y="4896716"/>
            <a:ext cx="2724974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21AF383-78E8-4532-973A-0F45C44D32E0}"/>
              </a:ext>
            </a:extLst>
          </p:cNvPr>
          <p:cNvCxnSpPr>
            <a:cxnSpLocks/>
            <a:stCxn id="29" idx="3"/>
            <a:endCxn id="30" idx="0"/>
          </p:cNvCxnSpPr>
          <p:nvPr/>
        </p:nvCxnSpPr>
        <p:spPr>
          <a:xfrm>
            <a:off x="4599992" y="4276469"/>
            <a:ext cx="2857992" cy="620247"/>
          </a:xfrm>
          <a:prstGeom prst="bentConnector2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358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39857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Spring Framework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자바 플랫폼을 위한 </a:t>
            </a:r>
            <a:r>
              <a:rPr lang="ko-KR" altLang="en-US" b="1" u="sng" dirty="0"/>
              <a:t>오픈 소스 애플리케이션 프레임워크</a:t>
            </a:r>
            <a:endParaRPr lang="en-US" altLang="ko-KR" b="1" u="sng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b="1" u="sng" dirty="0"/>
              <a:t>동적인 웹 사이트를 개발</a:t>
            </a:r>
            <a:r>
              <a:rPr lang="ko-KR" altLang="en-US" dirty="0"/>
              <a:t>하기 위한 여러가지 서비스 제공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대한민국 공공기관의 웹 서비스 개발 시 사용을 권장하고 있는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  </a:t>
            </a:r>
            <a:r>
              <a:rPr lang="ko-KR" altLang="en-US" b="1" u="sng" dirty="0"/>
              <a:t>전자정부 </a:t>
            </a:r>
            <a:r>
              <a:rPr lang="ko-KR" altLang="en-US" b="1" u="sng" dirty="0" err="1"/>
              <a:t>표준프레임워크</a:t>
            </a:r>
            <a:r>
              <a:rPr lang="ko-KR" altLang="en-US" dirty="0" err="1"/>
              <a:t>의</a:t>
            </a:r>
            <a:r>
              <a:rPr lang="ko-KR" altLang="en-US" dirty="0"/>
              <a:t> 기반 기술로써 사용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Spring</a:t>
            </a:r>
            <a:r>
              <a:rPr lang="ko-KR" altLang="en-US" dirty="0"/>
              <a:t>의 특징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경량 컨테이너 </a:t>
            </a:r>
            <a:r>
              <a:rPr lang="en-US" altLang="ko-KR" dirty="0"/>
              <a:t>(</a:t>
            </a:r>
            <a:r>
              <a:rPr lang="en-US" altLang="ko-KR" dirty="0">
                <a:sym typeface="Wingdings" panose="05000000000000000000" pitchFamily="2" charset="2"/>
              </a:rPr>
              <a:t> EJB – Enterprise JavaBeans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특정 인터페이스</a:t>
            </a:r>
            <a:r>
              <a:rPr lang="en-US" altLang="ko-KR" dirty="0"/>
              <a:t>/</a:t>
            </a:r>
            <a:r>
              <a:rPr lang="ko-KR" altLang="en-US" dirty="0"/>
              <a:t>클래스를 상속 받을 필요 없음 </a:t>
            </a:r>
            <a:r>
              <a:rPr lang="en-US" altLang="ko-KR" dirty="0"/>
              <a:t>(</a:t>
            </a:r>
            <a:r>
              <a:rPr lang="en-US" altLang="ko-KR" b="1" u="sng" dirty="0"/>
              <a:t>POJO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en-US" altLang="ko-KR" b="1" u="sng" dirty="0" err="1"/>
              <a:t>IoC</a:t>
            </a:r>
            <a:r>
              <a:rPr lang="en-US" altLang="ko-KR" b="1" u="sng" dirty="0"/>
              <a:t>/DI, AOP</a:t>
            </a:r>
            <a:r>
              <a:rPr lang="en-US" altLang="ko-KR" dirty="0"/>
              <a:t> </a:t>
            </a:r>
            <a:r>
              <a:rPr lang="ko-KR" altLang="en-US" dirty="0"/>
              <a:t>지원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    - </a:t>
            </a:r>
            <a:r>
              <a:rPr lang="ko-KR" altLang="en-US" dirty="0"/>
              <a:t>확장성이 높음 </a:t>
            </a:r>
            <a:r>
              <a:rPr lang="en-US" altLang="ko-KR" dirty="0"/>
              <a:t>(</a:t>
            </a:r>
            <a:r>
              <a:rPr lang="ko-KR" altLang="en-US" b="1" u="sng" dirty="0"/>
              <a:t>유지보수 ↑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677406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02159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HTML Template Response</a:t>
            </a:r>
            <a:endParaRPr lang="en-US" altLang="ko-KR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DA55182-4C95-432A-9208-3DF6AA005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00" y="692696"/>
            <a:ext cx="2744966" cy="5616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7BEA600-BF27-41FC-A758-9F347302DD18}"/>
              </a:ext>
            </a:extLst>
          </p:cNvPr>
          <p:cNvSpPr/>
          <p:nvPr/>
        </p:nvSpPr>
        <p:spPr>
          <a:xfrm>
            <a:off x="1357282" y="1251559"/>
            <a:ext cx="2318790" cy="1122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AFF5627-3977-412B-894B-7BA41C82D19C}"/>
              </a:ext>
            </a:extLst>
          </p:cNvPr>
          <p:cNvSpPr/>
          <p:nvPr/>
        </p:nvSpPr>
        <p:spPr>
          <a:xfrm>
            <a:off x="1359878" y="3779804"/>
            <a:ext cx="2318790" cy="2214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31F05D99-6142-4B2C-97BA-48D409356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359" y="692696"/>
            <a:ext cx="2952333" cy="66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31FEACF-4185-4C99-8A33-8462ACAA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356" y="1567552"/>
            <a:ext cx="2952333" cy="66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8F6EC90A-6BB2-4043-8DB8-5F5ED2E23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6355" y="3317264"/>
            <a:ext cx="2952333" cy="66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E9E3436-C3C0-4201-B7B2-19C1FF3DB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6354" y="4192120"/>
            <a:ext cx="2952333" cy="66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D59818A3-B860-4091-9781-628A9C7DDA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48059" y="5066977"/>
            <a:ext cx="2952333" cy="1242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56C36622-DB05-48FD-8A87-8D8E858DEF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46354" y="2436980"/>
            <a:ext cx="2952333" cy="661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045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03879" cy="363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HTML / JSON Response (@ResponseBody </a:t>
            </a:r>
            <a:r>
              <a:rPr lang="ko-KR" altLang="en-US"/>
              <a:t>사용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String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Map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3672408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"json/string"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"json/string"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controller/Json1Controller.java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36595-4AF9-44E4-97D3-901FF263B90D}"/>
              </a:ext>
            </a:extLst>
          </p:cNvPr>
          <p:cNvSpPr txBox="1"/>
          <p:nvPr/>
        </p:nvSpPr>
        <p:spPr>
          <a:xfrm>
            <a:off x="1115615" y="4100879"/>
            <a:ext cx="7147443" cy="2280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"json/map"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58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8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8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"key1"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"key2"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2324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"key3"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4629C-BE3A-40C3-B622-1BFFF3EC493F}"/>
              </a:ext>
            </a:extLst>
          </p:cNvPr>
          <p:cNvSpPr txBox="1"/>
          <p:nvPr/>
        </p:nvSpPr>
        <p:spPr>
          <a:xfrm>
            <a:off x="1115616" y="3762325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controller/Json1Controller.java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85A284-1AF8-4E36-9B29-7B1C66D1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411767"/>
            <a:ext cx="2144139" cy="129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DC849B-A3FD-48F7-9412-B95558846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224" y="5241191"/>
            <a:ext cx="2144139" cy="1292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67289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03879" cy="363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HTML / JSON Response (@ResponseBody </a:t>
            </a:r>
            <a:r>
              <a:rPr lang="ko-KR" altLang="en-US"/>
              <a:t>사용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Object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List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4824536" cy="18466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"json/object"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controller/Json1Controller.java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36595-4AF9-44E4-97D3-901FF263B90D}"/>
              </a:ext>
            </a:extLst>
          </p:cNvPr>
          <p:cNvSpPr txBox="1"/>
          <p:nvPr/>
        </p:nvSpPr>
        <p:spPr>
          <a:xfrm>
            <a:off x="1115615" y="4100879"/>
            <a:ext cx="4824537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"json/list"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4629C-BE3A-40C3-B622-1BFFF3EC493F}"/>
              </a:ext>
            </a:extLst>
          </p:cNvPr>
          <p:cNvSpPr txBox="1"/>
          <p:nvPr/>
        </p:nvSpPr>
        <p:spPr>
          <a:xfrm>
            <a:off x="1115616" y="3762325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controller/Json1Controller.java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16AE83-4C27-4425-AC5F-5A206AF6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1596080"/>
            <a:ext cx="2145014" cy="129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2B5B5C-0CC5-4B28-ACDE-3EA44F6BC4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4653136"/>
            <a:ext cx="2145014" cy="12930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1536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457328" cy="363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HTML / JSON Response (@RestController </a:t>
            </a:r>
            <a:r>
              <a:rPr lang="ko-KR" altLang="en-US"/>
              <a:t>사용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String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Map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3816424" cy="147732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"json2/string"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"json2/string"</a:t>
            </a:r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controller/Json2Controller.java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36595-4AF9-44E4-97D3-901FF263B90D}"/>
              </a:ext>
            </a:extLst>
          </p:cNvPr>
          <p:cNvSpPr txBox="1"/>
          <p:nvPr/>
        </p:nvSpPr>
        <p:spPr>
          <a:xfrm>
            <a:off x="1115615" y="4100879"/>
            <a:ext cx="7147443" cy="22806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"json2/map"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58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58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58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HashMap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"key1"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"key2"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2324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58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58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"key3"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58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58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58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map2</a:t>
            </a:r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58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4629C-BE3A-40C3-B622-1BFFF3EC493F}"/>
              </a:ext>
            </a:extLst>
          </p:cNvPr>
          <p:cNvSpPr txBox="1"/>
          <p:nvPr/>
        </p:nvSpPr>
        <p:spPr>
          <a:xfrm>
            <a:off x="1115616" y="3762325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controller/Json2Controller.java</a:t>
            </a:r>
            <a:endParaRPr lang="ko-KR" altLang="en-US" sz="1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78725E-AE72-4B23-8005-4D58ED338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5" y="1405852"/>
            <a:ext cx="2312951" cy="12923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10D7372-A8A6-4BCD-8241-9D30D7DE2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4012" y="5241191"/>
            <a:ext cx="2125879" cy="1188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92049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03879" cy="3639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HTML / JSON Response (@RestController </a:t>
            </a:r>
            <a:r>
              <a:rPr lang="ko-KR" altLang="en-US"/>
              <a:t>사용</a:t>
            </a:r>
            <a:r>
              <a:rPr lang="en-US" altLang="ko-KR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Object</a:t>
            </a:r>
            <a:endParaRPr lang="en-US" altLang="ko-KR" b="1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List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4824536" cy="184665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"json2/object"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setName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"kim"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member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controller/Json2Controller.java</a:t>
            </a:r>
            <a:endParaRPr lang="ko-KR" altLang="en-US" sz="16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736595-4AF9-44E4-97D3-901FF263B90D}"/>
              </a:ext>
            </a:extLst>
          </p:cNvPr>
          <p:cNvSpPr txBox="1"/>
          <p:nvPr/>
        </p:nvSpPr>
        <p:spPr>
          <a:xfrm>
            <a:off x="1115615" y="4100879"/>
            <a:ext cx="4824537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"json2/list"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ResponseBody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jsonList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4629C-BE3A-40C3-B622-1BFFF3EC493F}"/>
              </a:ext>
            </a:extLst>
          </p:cNvPr>
          <p:cNvSpPr txBox="1"/>
          <p:nvPr/>
        </p:nvSpPr>
        <p:spPr>
          <a:xfrm>
            <a:off x="1115616" y="3762325"/>
            <a:ext cx="30186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controller/Json2Controller.java</a:t>
            </a:r>
            <a:endParaRPr lang="ko-KR" altLang="en-US" sz="16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A9740-A221-4841-8CF7-A97EB4608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27" y="1651873"/>
            <a:ext cx="2144763" cy="1198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DFCA580-EC04-45D7-A0FD-29A0BD58D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5559" y="4699909"/>
            <a:ext cx="2145631" cy="119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1338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99129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- 1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참고 코드를 활용하여 </a:t>
            </a:r>
            <a:r>
              <a:rPr lang="en-US" altLang="ko-KR"/>
              <a:t>http://localhost:8080/html/exam </a:t>
            </a:r>
            <a:r>
              <a:rPr lang="ko-KR" altLang="en-US"/>
              <a:t>으로 접속 시 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    결과와 같은 화면이 보이도록 작성하기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참고 코드</a:t>
            </a:r>
            <a:endParaRPr lang="en-US" alt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E07E26-D306-4EA5-8047-77ECFADD9726}"/>
              </a:ext>
            </a:extLst>
          </p:cNvPr>
          <p:cNvSpPr txBox="1"/>
          <p:nvPr/>
        </p:nvSpPr>
        <p:spPr>
          <a:xfrm>
            <a:off x="611560" y="1847721"/>
            <a:ext cx="8136904" cy="489364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&lt;link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"https://cdn.jsdelivr.net/npm/bootstrap@5.1.2/dist/css/bootstrap.min.css"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rel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"stylesheet"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&lt;script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"https://cdn.jsdelivr.net/npm/bootstrap@5.1.2/dist/js/bootstrap.bundle.min.js"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&gt;&lt;/script&gt;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"p-5 bg-primary text-white text-center"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&lt;h1&gt;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 First Bootstrap 5 Page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&lt;/h1&gt;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Resize this responsive page to see the effect!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&lt;nav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"navbar navbar-expand-sm bg-dark navbar-dark"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"container-fluid"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&lt;ul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"navbar-nav"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"nav-item"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"nav-link active"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Active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&lt;/a&gt;&lt;/li&gt;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&lt;li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"nav-item"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&gt;&lt;a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"nav-link"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"#"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&lt;/a&gt;&lt;/li&gt;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&lt;/ul&gt;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&lt;/nav&gt;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"container mt-5"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"row"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"col-sm-12"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&lt;h2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"mt-5"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 HEADING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&lt;/h2&gt;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&lt;h5&gt;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 description, Sep 2, 2020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&lt;/h5&gt;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Sunt in culpa qui officia deserunt mollit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89711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80530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- 1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</a:t>
            </a:r>
            <a:endParaRPr lang="en-US" altLang="ko-KR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3B215D-B197-4729-8A5B-AC25E30E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876" y="1087968"/>
            <a:ext cx="6804248" cy="4501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763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51520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 </a:t>
            </a:r>
            <a:r>
              <a:rPr lang="en-US" altLang="ko-KR"/>
              <a:t>- 2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결과와 같이 </a:t>
            </a:r>
            <a:r>
              <a:rPr lang="en-US" altLang="ko-KR"/>
              <a:t>JSON </a:t>
            </a:r>
            <a:r>
              <a:rPr lang="ko-KR" altLang="en-US"/>
              <a:t>데이터 응답하기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요청 주소 </a:t>
            </a:r>
            <a:r>
              <a:rPr lang="en-US" altLang="ko-KR"/>
              <a:t>: http://localhost:8080/json/exam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결과</a:t>
            </a:r>
            <a:endParaRPr lang="en-US" altLang="ko-KR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D1EFEF4-7C31-4B58-AC92-298B53BD2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150" y="1844824"/>
            <a:ext cx="3156833" cy="36817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16148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43921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GET – </a:t>
            </a:r>
            <a:r>
              <a:rPr lang="ko-KR" altLang="en-US"/>
              <a:t>데이터를 가져오기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POST – </a:t>
            </a:r>
            <a:r>
              <a:rPr lang="ko-KR" altLang="en-US"/>
              <a:t>데이터 저장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PUT – </a:t>
            </a:r>
            <a:r>
              <a:rPr lang="ko-KR" altLang="en-US"/>
              <a:t>데이터 수정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DELETE – </a:t>
            </a:r>
            <a:r>
              <a:rPr lang="ko-KR" altLang="en-US"/>
              <a:t>데이터 삭제</a:t>
            </a:r>
            <a:endParaRPr lang="en-US" altLang="ko-KR" b="1" dirty="0"/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22094A98-1FBA-49A6-8A04-62BA81F2138C}"/>
              </a:ext>
            </a:extLst>
          </p:cNvPr>
          <p:cNvGraphicFramePr>
            <a:graphicFrameLocks noGrp="1"/>
          </p:cNvGraphicFramePr>
          <p:nvPr/>
        </p:nvGraphicFramePr>
        <p:xfrm>
          <a:off x="971600" y="2348880"/>
          <a:ext cx="7488831" cy="3456383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496277">
                  <a:extLst>
                    <a:ext uri="{9D8B030D-6E8A-4147-A177-3AD203B41FA5}">
                      <a16:colId xmlns:a16="http://schemas.microsoft.com/office/drawing/2014/main" val="2526104112"/>
                    </a:ext>
                  </a:extLst>
                </a:gridCol>
                <a:gridCol w="1176131">
                  <a:extLst>
                    <a:ext uri="{9D8B030D-6E8A-4147-A177-3AD203B41FA5}">
                      <a16:colId xmlns:a16="http://schemas.microsoft.com/office/drawing/2014/main" val="3825594109"/>
                    </a:ext>
                  </a:extLst>
                </a:gridCol>
                <a:gridCol w="3816423">
                  <a:extLst>
                    <a:ext uri="{9D8B030D-6E8A-4147-A177-3AD203B41FA5}">
                      <a16:colId xmlns:a16="http://schemas.microsoft.com/office/drawing/2014/main" val="2705378039"/>
                    </a:ext>
                  </a:extLst>
                </a:gridCol>
              </a:tblGrid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상태코드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0336435"/>
                  </a:ext>
                </a:extLst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Success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200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요청에 대해 정상 응답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1235429"/>
                  </a:ext>
                </a:extLst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Bad Request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400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파라미터 등 요구 조건 미충족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3083222"/>
                  </a:ext>
                </a:extLst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Forbidden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403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접근 거부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0050869"/>
                  </a:ext>
                </a:extLst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Not Found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404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존재하지 않는 주소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742220"/>
                  </a:ext>
                </a:extLst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Method Not Allowed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405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사용 불가 메소드 사용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632177"/>
                  </a:ext>
                </a:extLst>
              </a:tr>
              <a:tr h="4937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Internal Server Error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/>
                        <a:t>500</a:t>
                      </a:r>
                      <a:endParaRPr lang="ko-KR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/>
                        <a:t>서버의 프로그램 오류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3922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8800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502334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처리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26790A-F034-4FCF-ADFC-ABD435660686}"/>
              </a:ext>
            </a:extLst>
          </p:cNvPr>
          <p:cNvSpPr txBox="1"/>
          <p:nvPr/>
        </p:nvSpPr>
        <p:spPr>
          <a:xfrm>
            <a:off x="611559" y="842586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GET</a:t>
            </a:r>
            <a:endParaRPr lang="ko-KR" altLang="en-US" sz="16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48B2B0-706D-4B03-9A7E-1F80E4686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1181140"/>
            <a:ext cx="3743681" cy="200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154D94B-2A7C-4C33-A1DC-545F3FAFF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767" y="1181140"/>
            <a:ext cx="3743681" cy="201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5B8EF17-5729-4B67-A6CF-AA909BE9C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59" y="3930533"/>
            <a:ext cx="3743681" cy="201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2312485-B077-4968-B932-1D5E25F49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767" y="3935747"/>
            <a:ext cx="3743681" cy="2013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44B06A-5F0E-4C52-BCDE-670CCF964943}"/>
              </a:ext>
            </a:extLst>
          </p:cNvPr>
          <p:cNvSpPr txBox="1"/>
          <p:nvPr/>
        </p:nvSpPr>
        <p:spPr>
          <a:xfrm>
            <a:off x="4860767" y="842586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POST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F21183-081F-459A-8389-FADD35D65F0B}"/>
              </a:ext>
            </a:extLst>
          </p:cNvPr>
          <p:cNvSpPr txBox="1"/>
          <p:nvPr/>
        </p:nvSpPr>
        <p:spPr>
          <a:xfrm>
            <a:off x="611559" y="3591979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PUT</a:t>
            </a:r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C68A2B-4465-4A55-BF01-466E974E96F6}"/>
              </a:ext>
            </a:extLst>
          </p:cNvPr>
          <p:cNvSpPr txBox="1"/>
          <p:nvPr/>
        </p:nvSpPr>
        <p:spPr>
          <a:xfrm>
            <a:off x="4860767" y="3597707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DELETE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338978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590774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</a:t>
            </a:r>
            <a:r>
              <a:rPr lang="ko-KR" altLang="en-US" dirty="0"/>
              <a:t>소개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Spring</a:t>
            </a:r>
            <a:r>
              <a:rPr lang="ko-KR" altLang="en-US" dirty="0"/>
              <a:t> </a:t>
            </a:r>
            <a:r>
              <a:rPr lang="en-US" altLang="ko-KR" dirty="0"/>
              <a:t>Container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67346B-482D-4416-B0F6-5063E52F37C3}"/>
              </a:ext>
            </a:extLst>
          </p:cNvPr>
          <p:cNvSpPr/>
          <p:nvPr/>
        </p:nvSpPr>
        <p:spPr>
          <a:xfrm>
            <a:off x="971600" y="1052736"/>
            <a:ext cx="7488832" cy="46805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F8CA47-2A1F-480C-B246-F67CCE88468E}"/>
              </a:ext>
            </a:extLst>
          </p:cNvPr>
          <p:cNvSpPr txBox="1"/>
          <p:nvPr/>
        </p:nvSpPr>
        <p:spPr>
          <a:xfrm>
            <a:off x="967656" y="1052736"/>
            <a:ext cx="2782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Servlet</a:t>
            </a:r>
            <a:r>
              <a:rPr lang="ko-KR" altLang="en-US" dirty="0"/>
              <a:t> </a:t>
            </a:r>
            <a:r>
              <a:rPr lang="en-US" altLang="ko-KR" dirty="0"/>
              <a:t>Container (WAS)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21A348A4-C1FE-4CD9-BE5E-A4C8D895B34B}"/>
              </a:ext>
            </a:extLst>
          </p:cNvPr>
          <p:cNvSpPr/>
          <p:nvPr/>
        </p:nvSpPr>
        <p:spPr>
          <a:xfrm>
            <a:off x="1674911" y="1513759"/>
            <a:ext cx="1296144" cy="1080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865F4BE-E162-4A71-9997-18D37C42BFE4}"/>
              </a:ext>
            </a:extLst>
          </p:cNvPr>
          <p:cNvSpPr/>
          <p:nvPr/>
        </p:nvSpPr>
        <p:spPr>
          <a:xfrm>
            <a:off x="4273616" y="1492916"/>
            <a:ext cx="1296144" cy="1080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65FE709-3F5A-46A0-862F-CF3E49246E54}"/>
              </a:ext>
            </a:extLst>
          </p:cNvPr>
          <p:cNvSpPr/>
          <p:nvPr/>
        </p:nvSpPr>
        <p:spPr>
          <a:xfrm>
            <a:off x="5958366" y="3665489"/>
            <a:ext cx="1296144" cy="1080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C8A8D87-81D5-4BBB-83D9-7EAE16382214}"/>
              </a:ext>
            </a:extLst>
          </p:cNvPr>
          <p:cNvSpPr/>
          <p:nvPr/>
        </p:nvSpPr>
        <p:spPr>
          <a:xfrm>
            <a:off x="1235967" y="2708921"/>
            <a:ext cx="3811476" cy="285836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Spring</a:t>
            </a:r>
          </a:p>
          <a:p>
            <a:pPr algn="ctr"/>
            <a:r>
              <a:rPr lang="en-US" altLang="ko-KR" dirty="0" err="1"/>
              <a:t>DispatcherServlet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903DB11-63AB-4F07-A6E3-BC327F673870}"/>
              </a:ext>
            </a:extLst>
          </p:cNvPr>
          <p:cNvSpPr/>
          <p:nvPr/>
        </p:nvSpPr>
        <p:spPr>
          <a:xfrm>
            <a:off x="1610794" y="3532075"/>
            <a:ext cx="3057869" cy="134694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C9C8A-D814-42EC-B005-A44E3F127B3E}"/>
              </a:ext>
            </a:extLst>
          </p:cNvPr>
          <p:cNvSpPr txBox="1"/>
          <p:nvPr/>
        </p:nvSpPr>
        <p:spPr>
          <a:xfrm>
            <a:off x="1610795" y="3528629"/>
            <a:ext cx="1240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DI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Container</a:t>
            </a:r>
          </a:p>
          <a:p>
            <a:r>
              <a:rPr lang="en-US" altLang="ko-KR" sz="1200" dirty="0" err="1">
                <a:solidFill>
                  <a:schemeClr val="bg1"/>
                </a:solidFill>
              </a:rPr>
              <a:t>IoC</a:t>
            </a:r>
            <a:r>
              <a:rPr lang="en-US" altLang="ko-KR" sz="1200" dirty="0">
                <a:solidFill>
                  <a:schemeClr val="bg1"/>
                </a:solidFill>
              </a:rPr>
              <a:t> Container</a:t>
            </a:r>
          </a:p>
          <a:p>
            <a:r>
              <a:rPr lang="en-US" altLang="ko-KR" sz="1200" dirty="0">
                <a:solidFill>
                  <a:schemeClr val="bg1"/>
                </a:solidFill>
              </a:rPr>
              <a:t>Bean Factory ...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CB20E0F3-B821-48F0-9B8F-60D6C2F63F78}"/>
              </a:ext>
            </a:extLst>
          </p:cNvPr>
          <p:cNvSpPr/>
          <p:nvPr/>
        </p:nvSpPr>
        <p:spPr>
          <a:xfrm>
            <a:off x="1700196" y="4246111"/>
            <a:ext cx="737473" cy="47792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Bean</a:t>
            </a:r>
            <a:endParaRPr lang="ko-KR" altLang="en-US" sz="12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97BE7AC-3998-4CB4-90C2-A22A9FDD2B3F}"/>
              </a:ext>
            </a:extLst>
          </p:cNvPr>
          <p:cNvSpPr/>
          <p:nvPr/>
        </p:nvSpPr>
        <p:spPr>
          <a:xfrm>
            <a:off x="2721765" y="4246111"/>
            <a:ext cx="737473" cy="47792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Bean</a:t>
            </a:r>
            <a:endParaRPr lang="ko-KR" altLang="en-US" sz="12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1473D572-85BC-4C99-96CD-AFB3C45DEE2C}"/>
              </a:ext>
            </a:extLst>
          </p:cNvPr>
          <p:cNvSpPr/>
          <p:nvPr/>
        </p:nvSpPr>
        <p:spPr>
          <a:xfrm>
            <a:off x="3727372" y="4252099"/>
            <a:ext cx="737473" cy="47792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Bean</a:t>
            </a:r>
            <a:endParaRPr lang="ko-KR" altLang="en-US" sz="1200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C1850FE-A934-4952-99DC-B6268898996D}"/>
              </a:ext>
            </a:extLst>
          </p:cNvPr>
          <p:cNvSpPr/>
          <p:nvPr/>
        </p:nvSpPr>
        <p:spPr>
          <a:xfrm>
            <a:off x="3727373" y="3632376"/>
            <a:ext cx="737473" cy="477922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Bean</a:t>
            </a:r>
            <a:endParaRPr lang="ko-KR" altLang="en-US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40B4ED97-ECF5-4733-8AAF-391E86294B19}"/>
              </a:ext>
            </a:extLst>
          </p:cNvPr>
          <p:cNvSpPr/>
          <p:nvPr/>
        </p:nvSpPr>
        <p:spPr>
          <a:xfrm>
            <a:off x="6872321" y="1513759"/>
            <a:ext cx="1296144" cy="10801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Servlet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5314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3379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확장 프로그램 설치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[</a:t>
            </a:r>
            <a:r>
              <a:rPr lang="ko-KR" altLang="en-US"/>
              <a:t>크롬 웹스토어</a:t>
            </a:r>
            <a:r>
              <a:rPr lang="en-US" altLang="ko-KR"/>
              <a:t>] restlet client </a:t>
            </a:r>
            <a:r>
              <a:rPr lang="ko-KR" altLang="en-US"/>
              <a:t>검색</a:t>
            </a:r>
            <a:endParaRPr lang="en-US" altLang="ko-KR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1484B5-13AF-473C-91F3-D455D3FB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8" y="1124744"/>
            <a:ext cx="7920883" cy="4251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2763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3379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확장 프로그램 설치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[</a:t>
            </a:r>
            <a:r>
              <a:rPr lang="ko-KR" altLang="en-US"/>
              <a:t>크롬 웹스토어</a:t>
            </a:r>
            <a:r>
              <a:rPr lang="en-US" altLang="ko-KR"/>
              <a:t>] restlet client </a:t>
            </a:r>
            <a:r>
              <a:rPr lang="ko-KR" altLang="en-US"/>
              <a:t>검색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716E071-8FBC-47ED-B473-6E19DB800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8" y="1124744"/>
            <a:ext cx="7920883" cy="4138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83122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33798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확장 프로그램 설치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[</a:t>
            </a:r>
            <a:r>
              <a:rPr lang="ko-KR" altLang="en-US"/>
              <a:t>크롬 웹스토어</a:t>
            </a:r>
            <a:r>
              <a:rPr lang="en-US" altLang="ko-KR"/>
              <a:t>] restlet client </a:t>
            </a:r>
            <a:r>
              <a:rPr lang="ko-KR" altLang="en-US"/>
              <a:t>검색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D2AB38-9E66-4867-B66A-4FF22C718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8" y="1124744"/>
            <a:ext cx="7920883" cy="2935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0053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54566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확장 프로그램 설치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[</a:t>
            </a:r>
            <a:r>
              <a:rPr lang="ko-KR" altLang="en-US"/>
              <a:t>크롬 웹스토어</a:t>
            </a:r>
            <a:r>
              <a:rPr lang="en-US" altLang="ko-KR"/>
              <a:t>] json formatter </a:t>
            </a:r>
            <a:r>
              <a:rPr lang="ko-KR" altLang="en-US"/>
              <a:t>검색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8167A2-1EF2-4C84-9567-D37BEA427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05" y="1124744"/>
            <a:ext cx="7916236" cy="42619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37745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54566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확장 프로그램 설치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[</a:t>
            </a:r>
            <a:r>
              <a:rPr lang="ko-KR" altLang="en-US"/>
              <a:t>크롬 웹스토어</a:t>
            </a:r>
            <a:r>
              <a:rPr lang="en-US" altLang="ko-KR"/>
              <a:t>] json formatter </a:t>
            </a:r>
            <a:r>
              <a:rPr lang="ko-KR" altLang="en-US"/>
              <a:t>검색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EE2D03-7461-4D5D-B359-9282D70E9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57" y="1529243"/>
            <a:ext cx="3314619" cy="1891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BE5621-C7F2-4CF8-9627-B26A4BBE4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4461" y="4121531"/>
            <a:ext cx="3314619" cy="1891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83276-3D01-403A-BEA1-225ECEE2879E}"/>
              </a:ext>
            </a:extLst>
          </p:cNvPr>
          <p:cNvSpPr txBox="1"/>
          <p:nvPr/>
        </p:nvSpPr>
        <p:spPr>
          <a:xfrm>
            <a:off x="1041357" y="1196752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JSON Formatter </a:t>
            </a:r>
            <a:r>
              <a:rPr lang="ko-KR" altLang="en-US" sz="1600"/>
              <a:t>설치 전 모습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C21546-5AB3-4665-AFF1-9B2C20BAA739}"/>
              </a:ext>
            </a:extLst>
          </p:cNvPr>
          <p:cNvSpPr txBox="1"/>
          <p:nvPr/>
        </p:nvSpPr>
        <p:spPr>
          <a:xfrm>
            <a:off x="1034461" y="3777283"/>
            <a:ext cx="30243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JSON Formatter </a:t>
            </a:r>
            <a:r>
              <a:rPr lang="ko-KR" altLang="en-US" sz="1600"/>
              <a:t>설치 후 모습</a:t>
            </a:r>
          </a:p>
        </p:txBody>
      </p:sp>
    </p:spTree>
    <p:extLst>
      <p:ext uri="{BB962C8B-B14F-4D97-AF65-F5344CB8AC3E}">
        <p14:creationId xmlns:p14="http://schemas.microsoft.com/office/powerpoint/2010/main" val="38415963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351926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@GetMapping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482453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"req/get"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controller/MethodController.java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4629C-BE3A-40C3-B622-1BFFF3EC493F}"/>
              </a:ext>
            </a:extLst>
          </p:cNvPr>
          <p:cNvSpPr txBox="1"/>
          <p:nvPr/>
        </p:nvSpPr>
        <p:spPr>
          <a:xfrm>
            <a:off x="1115616" y="3762325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controller/MethodController.java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A572C-3E66-4C20-8FAD-E8592952BF34}"/>
              </a:ext>
            </a:extLst>
          </p:cNvPr>
          <p:cNvSpPr txBox="1"/>
          <p:nvPr/>
        </p:nvSpPr>
        <p:spPr>
          <a:xfrm>
            <a:off x="1115615" y="2485183"/>
            <a:ext cx="540060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"req/get"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RequestMethod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2D6C5F-CAC5-41F7-8E31-44252B0AD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4" y="3322166"/>
            <a:ext cx="3352381" cy="154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21114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42604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@PostMapping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482453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"req/post"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controller/MethodController.java</a:t>
            </a:r>
            <a:endParaRPr lang="ko-KR" altLang="en-US" sz="16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4629C-BE3A-40C3-B622-1BFFF3EC493F}"/>
              </a:ext>
            </a:extLst>
          </p:cNvPr>
          <p:cNvSpPr txBox="1"/>
          <p:nvPr/>
        </p:nvSpPr>
        <p:spPr>
          <a:xfrm>
            <a:off x="1115616" y="3762325"/>
            <a:ext cx="33123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controller/MethodController.java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5A572C-3E66-4C20-8FAD-E8592952BF34}"/>
              </a:ext>
            </a:extLst>
          </p:cNvPr>
          <p:cNvSpPr txBox="1"/>
          <p:nvPr/>
        </p:nvSpPr>
        <p:spPr>
          <a:xfrm>
            <a:off x="1115615" y="2485183"/>
            <a:ext cx="55446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RequestMapping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"req/post"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RequestMethod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2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7B4A4D9-2A90-45D5-AE21-5823D793C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4" y="3322167"/>
            <a:ext cx="3638221" cy="1546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8D8B9C7-324F-47B0-90F0-D624CD478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322167"/>
            <a:ext cx="3672447" cy="68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D3F49B7-A137-4C42-B336-F41590FA5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213070"/>
            <a:ext cx="3672447" cy="129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CB8932-FED3-49DD-B190-E7FBAB2B74E7}"/>
              </a:ext>
            </a:extLst>
          </p:cNvPr>
          <p:cNvSpPr txBox="1"/>
          <p:nvPr/>
        </p:nvSpPr>
        <p:spPr>
          <a:xfrm>
            <a:off x="1115614" y="3045168"/>
            <a:ext cx="14622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accent6"/>
                </a:solidFill>
              </a:rPr>
              <a:t>GET </a:t>
            </a:r>
            <a:r>
              <a:rPr lang="ko-KR" altLang="en-US" sz="1200" b="1">
                <a:solidFill>
                  <a:schemeClr val="accent6"/>
                </a:solidFill>
              </a:rPr>
              <a:t>요청 시 오류</a:t>
            </a:r>
          </a:p>
        </p:txBody>
      </p:sp>
    </p:spTree>
    <p:extLst>
      <p:ext uri="{BB962C8B-B14F-4D97-AF65-F5344CB8AC3E}">
        <p14:creationId xmlns:p14="http://schemas.microsoft.com/office/powerpoint/2010/main" val="23167112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776762" cy="54402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처리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/>
              <a:t>    </a:t>
            </a:r>
            <a:r>
              <a:rPr lang="ko-KR" altLang="en-US"/>
              <a:t>● </a:t>
            </a:r>
            <a:r>
              <a:rPr lang="en-US" altLang="ko-KR"/>
              <a:t>HttpServletRequest - </a:t>
            </a:r>
            <a:r>
              <a:rPr lang="ko-KR" altLang="en-US"/>
              <a:t>가장 전통적으로 사용되는 방식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 b="1"/>
              <a:t>RequestParam (</a:t>
            </a:r>
            <a:r>
              <a:rPr lang="ko-KR" altLang="en-US" b="1"/>
              <a:t>편리함</a:t>
            </a:r>
            <a:r>
              <a:rPr lang="en-US" altLang="ko-KR" b="1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파라미터 명칭에 맞게 변수 사용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파라미터 종류 및 개수 상관없이 사용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 b="1"/>
              <a:t>PathVariable (</a:t>
            </a:r>
            <a:r>
              <a:rPr lang="ko-KR" altLang="en-US" b="1"/>
              <a:t>깔끔함</a:t>
            </a:r>
            <a:r>
              <a:rPr lang="en-US" altLang="ko-KR" b="1"/>
              <a:t>)</a:t>
            </a:r>
            <a:r>
              <a:rPr lang="en-US" altLang="ko-KR"/>
              <a:t> - </a:t>
            </a:r>
            <a:r>
              <a:rPr lang="ko-KR" altLang="en-US"/>
              <a:t>요청 주소의 경로명 활용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 b="1"/>
              <a:t>ModelAttribute (</a:t>
            </a:r>
            <a:r>
              <a:rPr lang="ko-KR" altLang="en-US" b="1"/>
              <a:t>명확함</a:t>
            </a:r>
            <a:r>
              <a:rPr lang="en-US" altLang="ko-KR" b="1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Model / DTO / VO </a:t>
            </a:r>
            <a:r>
              <a:rPr lang="ko-KR" altLang="en-US"/>
              <a:t>등 객체와 연계하여 활용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JPA, MyBatis </a:t>
            </a:r>
            <a:r>
              <a:rPr lang="ko-KR" altLang="en-US"/>
              <a:t>등 </a:t>
            </a:r>
            <a:r>
              <a:rPr lang="en-US" altLang="ko-KR"/>
              <a:t>ORM </a:t>
            </a:r>
            <a:r>
              <a:rPr lang="ko-KR" altLang="en-US"/>
              <a:t>프레임워크 활용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</a:t>
            </a:r>
            <a:r>
              <a:rPr lang="en-US" altLang="ko-KR"/>
              <a:t>RequestBody (AJAX </a:t>
            </a:r>
            <a:r>
              <a:rPr lang="ko-KR" altLang="en-US"/>
              <a:t>요청 시 주로 사용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보편적인 요청 파라미터 형식을 사용하지 않고 </a:t>
            </a:r>
            <a:r>
              <a:rPr lang="en-US" altLang="ko-KR"/>
              <a:t>JSON </a:t>
            </a:r>
            <a:r>
              <a:rPr lang="ko-KR" altLang="en-US"/>
              <a:t>형태의 파라미터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(Query String</a:t>
            </a:r>
            <a:r>
              <a:rPr lang="ko-KR" altLang="en-US"/>
              <a:t> </a:t>
            </a:r>
            <a:r>
              <a:rPr lang="en-US" altLang="ko-KR"/>
              <a:t>Parameter,</a:t>
            </a:r>
            <a:r>
              <a:rPr lang="ko-KR" altLang="en-US"/>
              <a:t> </a:t>
            </a:r>
            <a:r>
              <a:rPr lang="en-US" altLang="ko-KR"/>
              <a:t>Form</a:t>
            </a:r>
            <a:r>
              <a:rPr lang="ko-KR" altLang="en-US"/>
              <a:t> </a:t>
            </a:r>
            <a:r>
              <a:rPr lang="en-US" altLang="ko-KR"/>
              <a:t>Data,</a:t>
            </a:r>
            <a:r>
              <a:rPr lang="ko-KR" altLang="en-US"/>
              <a:t> </a:t>
            </a:r>
            <a:r>
              <a:rPr lang="en-US" altLang="ko-KR"/>
              <a:t>Payload)</a:t>
            </a:r>
            <a:endParaRPr lang="ko-KR" altLang="en-US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사용 시 메소드 방식을 </a:t>
            </a:r>
            <a:r>
              <a:rPr lang="en-US" altLang="ko-KR"/>
              <a:t>POST</a:t>
            </a:r>
            <a:r>
              <a:rPr lang="ko-KR" altLang="en-US"/>
              <a:t>로 지정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4996840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83423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HttpServletRequest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604867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"req/http"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http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HttpServletRequest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pageNum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request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getParameter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"pageNum"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pageNum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240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controller/RequestController.java</a:t>
            </a:r>
            <a:endParaRPr lang="ko-KR" altLang="en-US" sz="16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C929720-B1A2-4E9B-BF72-7E41F3985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32809"/>
            <a:ext cx="6048672" cy="89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0A4E44F-F191-4987-BB44-24CF3D659FD8}"/>
              </a:ext>
            </a:extLst>
          </p:cNvPr>
          <p:cNvSpPr txBox="1"/>
          <p:nvPr/>
        </p:nvSpPr>
        <p:spPr>
          <a:xfrm>
            <a:off x="1115616" y="4273351"/>
            <a:ext cx="6048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모든 파라미터는 문자열로 전달 </a:t>
            </a:r>
            <a:r>
              <a:rPr lang="en-US" altLang="ko-KR" sz="1400" b="1">
                <a:solidFill>
                  <a:schemeClr val="accent6"/>
                </a:solidFill>
              </a:rPr>
              <a:t>(</a:t>
            </a:r>
            <a:r>
              <a:rPr lang="ko-KR" altLang="en-US" sz="1400" b="1">
                <a:solidFill>
                  <a:schemeClr val="accent6"/>
                </a:solidFill>
              </a:rPr>
              <a:t>필요 시 숫자로 변환하여 사용</a:t>
            </a:r>
            <a:r>
              <a:rPr lang="en-US" altLang="ko-KR" sz="1400" b="1">
                <a:solidFill>
                  <a:schemeClr val="accent6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72296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53248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@RequestParam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6048672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"req/param1"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param1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key2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240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controller/RequestController.java</a:t>
            </a:r>
            <a:endParaRPr lang="ko-KR" altLang="en-US" sz="160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405BAC-F3D9-41AE-B6BA-1FF89811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3032809"/>
            <a:ext cx="6048672" cy="89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C0A027-4CE2-46C2-829C-81389FDF4151}"/>
              </a:ext>
            </a:extLst>
          </p:cNvPr>
          <p:cNvSpPr txBox="1"/>
          <p:nvPr/>
        </p:nvSpPr>
        <p:spPr>
          <a:xfrm>
            <a:off x="1115616" y="4221088"/>
            <a:ext cx="7416824" cy="13433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지정된 파라미터가 없으면 </a:t>
            </a:r>
            <a:r>
              <a:rPr lang="en-US" altLang="ko-KR" sz="1400" b="1">
                <a:solidFill>
                  <a:schemeClr val="accent6"/>
                </a:solidFill>
              </a:rPr>
              <a:t>400 </a:t>
            </a:r>
            <a:r>
              <a:rPr lang="ko-KR" altLang="en-US" sz="1400" b="1">
                <a:solidFill>
                  <a:schemeClr val="accent6"/>
                </a:solidFill>
              </a:rPr>
              <a:t>오류 발생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defaultValue </a:t>
            </a:r>
            <a:r>
              <a:rPr lang="ko-KR" altLang="en-US" sz="1400" b="1">
                <a:solidFill>
                  <a:schemeClr val="accent6"/>
                </a:solidFill>
              </a:rPr>
              <a:t>또는 </a:t>
            </a:r>
            <a:r>
              <a:rPr lang="en-US" altLang="ko-KR" sz="1400" b="1">
                <a:solidFill>
                  <a:schemeClr val="accent6"/>
                </a:solidFill>
              </a:rPr>
              <a:t>required </a:t>
            </a:r>
            <a:r>
              <a:rPr lang="ko-KR" altLang="en-US" sz="1400" b="1">
                <a:solidFill>
                  <a:schemeClr val="accent6"/>
                </a:solidFill>
              </a:rPr>
              <a:t>옵션으로 오류 제어 가능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"key1"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ko-KR" altLang="en-US" sz="1400" b="1">
                <a:solidFill>
                  <a:schemeClr val="accent6"/>
                </a:solidFill>
              </a:rPr>
              <a:t> 과 같이 </a:t>
            </a:r>
            <a:r>
              <a:rPr lang="en-US" altLang="ko-KR" sz="1400" b="1">
                <a:solidFill>
                  <a:schemeClr val="accent6"/>
                </a:solidFill>
              </a:rPr>
              <a:t>name</a:t>
            </a:r>
            <a:r>
              <a:rPr lang="ko-KR" altLang="en-US" sz="1400" b="1">
                <a:solidFill>
                  <a:schemeClr val="accent6"/>
                </a:solidFill>
              </a:rPr>
              <a:t>을 지정하지 않으면 변수명을 </a:t>
            </a:r>
            <a:r>
              <a:rPr lang="en-US" altLang="ko-KR" sz="1400" b="1">
                <a:solidFill>
                  <a:schemeClr val="accent6"/>
                </a:solidFill>
              </a:rPr>
              <a:t>name</a:t>
            </a:r>
            <a:r>
              <a:rPr lang="ko-KR" altLang="en-US" sz="1400" b="1">
                <a:solidFill>
                  <a:schemeClr val="accent6"/>
                </a:solidFill>
              </a:rPr>
              <a:t>으로 사용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int </a:t>
            </a:r>
            <a:r>
              <a:rPr lang="ko-KR" altLang="en-US" sz="1400" b="1">
                <a:solidFill>
                  <a:schemeClr val="accent6"/>
                </a:solidFill>
              </a:rPr>
              <a:t>등 </a:t>
            </a:r>
            <a:r>
              <a:rPr lang="en-US" altLang="ko-KR" sz="1400" b="1">
                <a:solidFill>
                  <a:schemeClr val="accent6"/>
                </a:solidFill>
              </a:rPr>
              <a:t>String</a:t>
            </a:r>
            <a:r>
              <a:rPr lang="ko-KR" altLang="en-US" sz="1400" b="1">
                <a:solidFill>
                  <a:schemeClr val="accent6"/>
                </a:solidFill>
              </a:rPr>
              <a:t>이 아닌 형태로도 사용 가능</a:t>
            </a:r>
            <a:endParaRPr lang="en-US" altLang="ko-KR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058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36493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Shift + Ctrl + P (View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/>
              <a:t>Comment Palette)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    - Spring </a:t>
            </a:r>
            <a:r>
              <a:rPr lang="en-US" altLang="ko-KR" dirty="0" err="1"/>
              <a:t>Initializr</a:t>
            </a:r>
            <a:r>
              <a:rPr lang="en-US" altLang="ko-KR" dirty="0"/>
              <a:t>: Create …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C50F43-9166-4CB7-B3F5-BE20B0722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1905800"/>
            <a:ext cx="2424328" cy="3240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F6F57F-06B8-4383-9406-ED8132EDC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905799"/>
            <a:ext cx="2424328" cy="2598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BAD1A9-80FE-4D41-AE3C-CEDD8947654D}"/>
              </a:ext>
            </a:extLst>
          </p:cNvPr>
          <p:cNvSpPr txBox="1"/>
          <p:nvPr/>
        </p:nvSpPr>
        <p:spPr>
          <a:xfrm>
            <a:off x="1043608" y="1628800"/>
            <a:ext cx="676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Maven</a:t>
            </a:r>
            <a:endParaRPr lang="ko-KR" altLang="en-US" sz="1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3EADE4-9186-4A60-A543-2C95CADBDA81}"/>
              </a:ext>
            </a:extLst>
          </p:cNvPr>
          <p:cNvSpPr txBox="1"/>
          <p:nvPr/>
        </p:nvSpPr>
        <p:spPr>
          <a:xfrm>
            <a:off x="4209000" y="1628800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Gradle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11236204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532488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@RequestParam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7200800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"req/param2"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param2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RequestParam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240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controller/RequestController.java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0A027-4CE2-46C2-829C-81389FDF4151}"/>
              </a:ext>
            </a:extLst>
          </p:cNvPr>
          <p:cNvSpPr txBox="1"/>
          <p:nvPr/>
        </p:nvSpPr>
        <p:spPr>
          <a:xfrm>
            <a:off x="1115616" y="3789040"/>
            <a:ext cx="7416824" cy="373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파라미터를 정하지 않고 전달된 모든 파라미터를 동적으로 사용</a:t>
            </a:r>
            <a:endParaRPr lang="en-US" altLang="ko-KR" sz="1400" b="1">
              <a:solidFill>
                <a:schemeClr val="accent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FC8714-E032-4487-9C01-9F69C2FF3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516412"/>
            <a:ext cx="6048674" cy="898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54695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33083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요청 처리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@PathVariable</a:t>
            </a:r>
            <a:endParaRPr lang="en-US" altLang="ko-KR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CB1E19-1E15-4856-A7D9-D151554A74F1}"/>
              </a:ext>
            </a:extLst>
          </p:cNvPr>
          <p:cNvSpPr txBox="1"/>
          <p:nvPr/>
        </p:nvSpPr>
        <p:spPr>
          <a:xfrm>
            <a:off x="1115616" y="1319282"/>
            <a:ext cx="7200800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"req/path/{path1}/{path2}"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"path1"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PathVariable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"path2"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path1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path2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DDD816-2922-489B-943C-92C764255334}"/>
              </a:ext>
            </a:extLst>
          </p:cNvPr>
          <p:cNvSpPr txBox="1"/>
          <p:nvPr/>
        </p:nvSpPr>
        <p:spPr>
          <a:xfrm>
            <a:off x="1115616" y="980728"/>
            <a:ext cx="3240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controller/RequestController.java</a:t>
            </a:r>
            <a:endParaRPr lang="ko-KR" altLang="en-US" sz="16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D0B6F56-90FC-4067-82BF-7FF108A47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5" y="3033825"/>
            <a:ext cx="6048673" cy="899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8D448C-AB1E-41A9-BECA-33E15698BDA8}"/>
              </a:ext>
            </a:extLst>
          </p:cNvPr>
          <p:cNvSpPr txBox="1"/>
          <p:nvPr/>
        </p:nvSpPr>
        <p:spPr>
          <a:xfrm>
            <a:off x="1115616" y="5359371"/>
            <a:ext cx="7416824" cy="702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ko-KR" altLang="en-US" sz="1400" b="1">
                <a:solidFill>
                  <a:schemeClr val="accent6"/>
                </a:solidFill>
              </a:rPr>
              <a:t>요청을 처리하는 </a:t>
            </a:r>
            <a:r>
              <a:rPr lang="en-US" altLang="ko-KR" sz="1400" b="1">
                <a:solidFill>
                  <a:schemeClr val="accent6"/>
                </a:solidFill>
              </a:rPr>
              <a:t>URL</a:t>
            </a:r>
            <a:r>
              <a:rPr lang="ko-KR" altLang="en-US" sz="1400" b="1">
                <a:solidFill>
                  <a:schemeClr val="accent6"/>
                </a:solidFill>
              </a:rPr>
              <a:t>에 </a:t>
            </a:r>
            <a:r>
              <a:rPr lang="en-US" altLang="ko-KR" sz="1400" b="1">
                <a:solidFill>
                  <a:schemeClr val="accent6"/>
                </a:solidFill>
              </a:rPr>
              <a:t>{ </a:t>
            </a:r>
            <a:r>
              <a:rPr lang="ko-KR" altLang="en-US" sz="1400" b="1">
                <a:solidFill>
                  <a:schemeClr val="accent6"/>
                </a:solidFill>
              </a:rPr>
              <a:t>변수명 </a:t>
            </a:r>
            <a:r>
              <a:rPr lang="en-US" altLang="ko-KR" sz="1400" b="1">
                <a:solidFill>
                  <a:schemeClr val="accent6"/>
                </a:solidFill>
              </a:rPr>
              <a:t>} </a:t>
            </a:r>
            <a:r>
              <a:rPr lang="ko-KR" altLang="en-US" sz="1400" b="1">
                <a:solidFill>
                  <a:schemeClr val="accent6"/>
                </a:solidFill>
              </a:rPr>
              <a:t>형식으로 지정</a:t>
            </a:r>
            <a:endParaRPr lang="en-US" altLang="ko-KR" sz="1400" b="1">
              <a:solidFill>
                <a:schemeClr val="accent6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PathVariable </a:t>
            </a:r>
            <a:r>
              <a:rPr lang="ko-KR" altLang="en-US" sz="1400" b="1">
                <a:solidFill>
                  <a:schemeClr val="accent6"/>
                </a:solidFill>
              </a:rPr>
              <a:t>을 이용하여</a:t>
            </a:r>
            <a:r>
              <a:rPr lang="en-US" altLang="ko-KR" sz="1400" b="1">
                <a:solidFill>
                  <a:schemeClr val="accent6"/>
                </a:solidFill>
              </a:rPr>
              <a:t> { </a:t>
            </a:r>
            <a:r>
              <a:rPr lang="ko-KR" altLang="en-US" sz="1400" b="1">
                <a:solidFill>
                  <a:schemeClr val="accent6"/>
                </a:solidFill>
              </a:rPr>
              <a:t>변수명 </a:t>
            </a:r>
            <a:r>
              <a:rPr lang="en-US" altLang="ko-KR" sz="1400" b="1">
                <a:solidFill>
                  <a:schemeClr val="accent6"/>
                </a:solidFill>
              </a:rPr>
              <a:t>} </a:t>
            </a:r>
            <a:r>
              <a:rPr lang="ko-KR" altLang="en-US" sz="1400" b="1">
                <a:solidFill>
                  <a:schemeClr val="accent6"/>
                </a:solidFill>
              </a:rPr>
              <a:t>과 동일한 이름으로 변수 사용</a:t>
            </a:r>
            <a:endParaRPr lang="en-US" altLang="ko-KR" sz="1400" b="1">
              <a:solidFill>
                <a:schemeClr val="accent6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AD81255-B5C4-471F-8955-B5228C5F8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5" y="4077939"/>
            <a:ext cx="6048672" cy="899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74276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547259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클라이언트의 요청 파라미터에 따라 응답이 달라지도록 작성하기</a:t>
            </a:r>
            <a:endParaRPr lang="en-US" altLang="ko-KR" b="1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CD92BF-70D2-4ABA-B939-9C41012FB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319" y="5044777"/>
            <a:ext cx="4746761" cy="1408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DB81843-9280-4DE5-B371-5598B72DF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320" y="3172569"/>
            <a:ext cx="4746761" cy="1408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B9A6D81-F19A-4F36-8766-EFC2C1DB9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616" y="1319282"/>
            <a:ext cx="4746761" cy="1408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3DC6A5-B787-4B1C-811A-B0AA23BD4144}"/>
              </a:ext>
            </a:extLst>
          </p:cNvPr>
          <p:cNvSpPr txBox="1"/>
          <p:nvPr/>
        </p:nvSpPr>
        <p:spPr>
          <a:xfrm>
            <a:off x="1115616" y="980728"/>
            <a:ext cx="3240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/req/data</a:t>
            </a:r>
            <a:endParaRPr lang="ko-KR" alt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4324F0-FA06-4E82-97B1-C21D6B5C42AA}"/>
              </a:ext>
            </a:extLst>
          </p:cNvPr>
          <p:cNvSpPr txBox="1"/>
          <p:nvPr/>
        </p:nvSpPr>
        <p:spPr>
          <a:xfrm>
            <a:off x="1115616" y="2834015"/>
            <a:ext cx="32403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/req/data?area=</a:t>
            </a:r>
            <a:r>
              <a:rPr lang="ko-KR" altLang="en-US" sz="1600"/>
              <a:t>제주도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170863-DA5E-43D7-AF69-0624E8657CA5}"/>
              </a:ext>
            </a:extLst>
          </p:cNvPr>
          <p:cNvSpPr txBox="1"/>
          <p:nvPr/>
        </p:nvSpPr>
        <p:spPr>
          <a:xfrm>
            <a:off x="1115616" y="4706223"/>
            <a:ext cx="34563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/req/data?area=</a:t>
            </a:r>
            <a:r>
              <a:rPr lang="ko-KR" altLang="en-US" sz="1600"/>
              <a:t>제주도</a:t>
            </a:r>
            <a:r>
              <a:rPr lang="en-US" altLang="ko-KR" sz="1600"/>
              <a:t>&amp;score=100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016606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E38E5-F480-2598-663D-2888A8AFA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/>
              <a:t>Database </a:t>
            </a:r>
            <a:r>
              <a:rPr lang="ko-KR" altLang="en-US" sz="3600" dirty="0"/>
              <a:t>활용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B7581B-8B3B-A8D5-CAE9-359FAE63F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Spring JDBC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dirty="0"/>
              <a:t>- </a:t>
            </a:r>
            <a:r>
              <a:rPr lang="en-US" altLang="ko-KR" dirty="0" err="1"/>
              <a:t>MyBatis</a:t>
            </a:r>
            <a:endParaRPr lang="en-US" altLang="ko-KR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/>
              <a:t>- </a:t>
            </a:r>
            <a:r>
              <a:rPr lang="en-US" altLang="ko-KR" dirty="0"/>
              <a:t>JPA</a:t>
            </a:r>
          </a:p>
        </p:txBody>
      </p:sp>
    </p:spTree>
    <p:extLst>
      <p:ext uri="{BB962C8B-B14F-4D97-AF65-F5344CB8AC3E}">
        <p14:creationId xmlns:p14="http://schemas.microsoft.com/office/powerpoint/2010/main" val="35888447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460593" cy="4542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Database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64E898A-D603-4611-A0D7-A9F4C1F2E3FE}"/>
              </a:ext>
            </a:extLst>
          </p:cNvPr>
          <p:cNvGrpSpPr/>
          <p:nvPr/>
        </p:nvGrpSpPr>
        <p:grpSpPr>
          <a:xfrm>
            <a:off x="969662" y="908720"/>
            <a:ext cx="7204675" cy="2900068"/>
            <a:chOff x="899592" y="1609052"/>
            <a:chExt cx="7204675" cy="2900068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AC02A6B-5A45-40A9-BD1C-9E7BA838C901}"/>
                </a:ext>
              </a:extLst>
            </p:cNvPr>
            <p:cNvSpPr/>
            <p:nvPr/>
          </p:nvSpPr>
          <p:spPr>
            <a:xfrm>
              <a:off x="899592" y="1916832"/>
              <a:ext cx="1584176" cy="259228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Service</a:t>
              </a:r>
            </a:p>
            <a:p>
              <a:pPr algn="ctr"/>
              <a:r>
                <a:rPr lang="en-US" altLang="ko-KR"/>
                <a:t>Object</a:t>
              </a:r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9C0481-444C-4C9C-AD41-FDDB48D1B442}"/>
                </a:ext>
              </a:extLst>
            </p:cNvPr>
            <p:cNvSpPr txBox="1"/>
            <p:nvPr/>
          </p:nvSpPr>
          <p:spPr>
            <a:xfrm>
              <a:off x="976580" y="1609053"/>
              <a:ext cx="143020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Business Logic</a:t>
              </a:r>
              <a:endParaRPr lang="ko-KR" altLang="en-US" sz="1400" b="1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96E43AC5-7C49-4E90-8F97-4C9E189C89E4}"/>
                </a:ext>
              </a:extLst>
            </p:cNvPr>
            <p:cNvSpPr/>
            <p:nvPr/>
          </p:nvSpPr>
          <p:spPr>
            <a:xfrm>
              <a:off x="3691734" y="1916832"/>
              <a:ext cx="1584176" cy="64807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DAO</a:t>
              </a:r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C38D1F84-87C6-4422-B809-0AAA3076E509}"/>
                </a:ext>
              </a:extLst>
            </p:cNvPr>
            <p:cNvSpPr/>
            <p:nvPr/>
          </p:nvSpPr>
          <p:spPr>
            <a:xfrm>
              <a:off x="3691734" y="2888940"/>
              <a:ext cx="1584176" cy="64807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Mapper</a:t>
              </a:r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A16F6D55-A9E9-44AF-82A0-ABB7BDCCF55D}"/>
                </a:ext>
              </a:extLst>
            </p:cNvPr>
            <p:cNvSpPr/>
            <p:nvPr/>
          </p:nvSpPr>
          <p:spPr>
            <a:xfrm>
              <a:off x="3691734" y="3861048"/>
              <a:ext cx="1584176" cy="648072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Repository</a:t>
              </a:r>
              <a:endParaRPr lang="ko-KR" altLang="en-US"/>
            </a:p>
          </p:txBody>
        </p:sp>
        <p:sp>
          <p:nvSpPr>
            <p:cNvPr id="5" name="원통형 4">
              <a:extLst>
                <a:ext uri="{FF2B5EF4-FFF2-40B4-BE49-F238E27FC236}">
                  <a16:creationId xmlns:a16="http://schemas.microsoft.com/office/drawing/2014/main" id="{1C4E50D6-C3ED-4482-8122-A74738DF8530}"/>
                </a:ext>
              </a:extLst>
            </p:cNvPr>
            <p:cNvSpPr/>
            <p:nvPr/>
          </p:nvSpPr>
          <p:spPr>
            <a:xfrm>
              <a:off x="6483876" y="1916832"/>
              <a:ext cx="1584176" cy="2592288"/>
            </a:xfrm>
            <a:prstGeom prst="can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/>
                <a:t>Database</a:t>
              </a:r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33BBFE8-E959-471D-A06A-4438AFDEA2F7}"/>
                </a:ext>
              </a:extLst>
            </p:cNvPr>
            <p:cNvSpPr txBox="1"/>
            <p:nvPr/>
          </p:nvSpPr>
          <p:spPr>
            <a:xfrm>
              <a:off x="6447660" y="1609052"/>
              <a:ext cx="16566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Persistence Layer</a:t>
              </a:r>
              <a:endParaRPr lang="ko-KR" altLang="en-US" sz="1400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960CECB-BD7A-4FFA-8418-7C2CA7E2F562}"/>
                </a:ext>
              </a:extLst>
            </p:cNvPr>
            <p:cNvSpPr txBox="1"/>
            <p:nvPr/>
          </p:nvSpPr>
          <p:spPr>
            <a:xfrm>
              <a:off x="3614746" y="1612826"/>
              <a:ext cx="17312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/>
                <a:t>Data Access Layer</a:t>
              </a:r>
              <a:endParaRPr lang="ko-KR" altLang="en-US" sz="1400" b="1"/>
            </a:p>
          </p:txBody>
        </p:sp>
        <p:sp>
          <p:nvSpPr>
            <p:cNvPr id="6" name="화살표: 오른쪽 5">
              <a:extLst>
                <a:ext uri="{FF2B5EF4-FFF2-40B4-BE49-F238E27FC236}">
                  <a16:creationId xmlns:a16="http://schemas.microsoft.com/office/drawing/2014/main" id="{23CACFD0-3EA4-4952-8690-F34A315FD302}"/>
                </a:ext>
              </a:extLst>
            </p:cNvPr>
            <p:cNvSpPr/>
            <p:nvPr/>
          </p:nvSpPr>
          <p:spPr>
            <a:xfrm>
              <a:off x="2699792" y="2492896"/>
              <a:ext cx="792088" cy="216024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2CD2C76B-CBAE-4F3D-859C-8A681B5F9C99}"/>
                </a:ext>
              </a:extLst>
            </p:cNvPr>
            <p:cNvSpPr/>
            <p:nvPr/>
          </p:nvSpPr>
          <p:spPr>
            <a:xfrm>
              <a:off x="5483849" y="2492896"/>
              <a:ext cx="792088" cy="216024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화살표: 왼쪽 6">
              <a:extLst>
                <a:ext uri="{FF2B5EF4-FFF2-40B4-BE49-F238E27FC236}">
                  <a16:creationId xmlns:a16="http://schemas.microsoft.com/office/drawing/2014/main" id="{57D5A35B-64C2-4D7C-91AE-AA439566F06D}"/>
                </a:ext>
              </a:extLst>
            </p:cNvPr>
            <p:cNvSpPr/>
            <p:nvPr/>
          </p:nvSpPr>
          <p:spPr>
            <a:xfrm>
              <a:off x="5484961" y="3753036"/>
              <a:ext cx="792088" cy="216024"/>
            </a:xfrm>
            <a:prstGeom prst="lef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화살표: 왼쪽 17">
              <a:extLst>
                <a:ext uri="{FF2B5EF4-FFF2-40B4-BE49-F238E27FC236}">
                  <a16:creationId xmlns:a16="http://schemas.microsoft.com/office/drawing/2014/main" id="{6E950F0F-7F5C-447C-8A17-DB7C80C04EC0}"/>
                </a:ext>
              </a:extLst>
            </p:cNvPr>
            <p:cNvSpPr/>
            <p:nvPr/>
          </p:nvSpPr>
          <p:spPr>
            <a:xfrm>
              <a:off x="2699792" y="3753036"/>
              <a:ext cx="792088" cy="216024"/>
            </a:xfrm>
            <a:prstGeom prst="left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317ED8A-DAFB-4946-82AD-B7EC562533FA}"/>
              </a:ext>
            </a:extLst>
          </p:cNvPr>
          <p:cNvSpPr txBox="1"/>
          <p:nvPr/>
        </p:nvSpPr>
        <p:spPr>
          <a:xfrm>
            <a:off x="1115616" y="4293096"/>
            <a:ext cx="7416824" cy="1020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Spring </a:t>
            </a:r>
            <a:r>
              <a:rPr lang="ko-KR" altLang="en-US" sz="1400" b="1">
                <a:solidFill>
                  <a:schemeClr val="accent6"/>
                </a:solidFill>
              </a:rPr>
              <a:t>기본 제공 </a:t>
            </a:r>
            <a:r>
              <a:rPr lang="en-US" altLang="ko-KR" sz="1400" b="1">
                <a:solidFill>
                  <a:schemeClr val="accent6"/>
                </a:solidFill>
              </a:rPr>
              <a:t>: Spring JDBC Template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iBatis / MyBatis : Mapper</a:t>
            </a:r>
          </a:p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chemeClr val="accent6"/>
                </a:solidFill>
              </a:rPr>
              <a:t>- Spring Data JPA : JpaRepository</a:t>
            </a:r>
          </a:p>
        </p:txBody>
      </p:sp>
    </p:spTree>
    <p:extLst>
      <p:ext uri="{BB962C8B-B14F-4D97-AF65-F5344CB8AC3E}">
        <p14:creationId xmlns:p14="http://schemas.microsoft.com/office/powerpoint/2010/main" val="71828975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90238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Database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Table</a:t>
            </a:r>
            <a:r>
              <a:rPr lang="ko-KR" altLang="en-US"/>
              <a:t> 생성</a:t>
            </a:r>
            <a:endParaRPr lang="en-US" altLang="ko-KR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19E278-BF07-4165-AC80-711E605CEDF6}"/>
              </a:ext>
            </a:extLst>
          </p:cNvPr>
          <p:cNvSpPr txBox="1"/>
          <p:nvPr/>
        </p:nvSpPr>
        <p:spPr>
          <a:xfrm>
            <a:off x="1043608" y="1052736"/>
            <a:ext cx="6048672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FF00FF"/>
                </a:solidFill>
                <a:latin typeface="Consolas" panose="020B0609020204030204" pitchFamily="49" charset="0"/>
              </a:rPr>
              <a:t>demo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nsolas" panose="020B0609020204030204" pitchFamily="49" charset="0"/>
              </a:rPr>
              <a:t>SEQ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800000"/>
                </a:solidFill>
                <a:latin typeface="Consolas" panose="020B0609020204030204" pitchFamily="49" charset="0"/>
              </a:rPr>
              <a:t>BIGINT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800000"/>
                </a:solidFill>
                <a:latin typeface="Consolas" panose="020B0609020204030204" pitchFamily="49" charset="0"/>
              </a:rPr>
              <a:t>VARCHAR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0080"/>
                </a:solidFill>
                <a:latin typeface="Consolas" panose="020B0609020204030204" pitchFamily="49" charset="0"/>
              </a:rPr>
              <a:t>20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);</a:t>
            </a:r>
          </a:p>
          <a:p>
            <a:endParaRPr lang="ko-KR" altLang="en-US" sz="1800" b="0" i="0" u="none" strike="noStrike" baseline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FF00FF"/>
                </a:solidFill>
                <a:latin typeface="Consolas" panose="020B0609020204030204" pitchFamily="49" charset="0"/>
              </a:rPr>
              <a:t>DEMO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nsolas" panose="020B0609020204030204" pitchFamily="49" charset="0"/>
              </a:rPr>
              <a:t>SEQ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0080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008000"/>
                </a:solidFill>
                <a:latin typeface="Consolas" panose="020B0609020204030204" pitchFamily="49" charset="0"/>
              </a:rPr>
              <a:t>'AAA'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INTO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FF00FF"/>
                </a:solidFill>
                <a:latin typeface="Consolas" panose="020B0609020204030204" pitchFamily="49" charset="0"/>
              </a:rPr>
              <a:t>DEMO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8000"/>
                </a:solidFill>
                <a:latin typeface="Consolas" panose="020B0609020204030204" pitchFamily="49" charset="0"/>
              </a:rPr>
              <a:t>SEQ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80"/>
                </a:solidFill>
                <a:latin typeface="Consolas" panose="020B0609020204030204" pitchFamily="49" charset="0"/>
              </a:rPr>
              <a:t>USER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)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1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VALUES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800" b="0" i="0" u="none" strike="noStrike" baseline="0">
                <a:solidFill>
                  <a:srgbClr val="800080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,</a:t>
            </a:r>
            <a:r>
              <a:rPr lang="en-US" altLang="ko-KR" sz="1800" b="0" i="0" u="none" strike="noStrike" baseline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800" b="0" i="0" u="none" strike="noStrike" baseline="0">
                <a:solidFill>
                  <a:srgbClr val="008000"/>
                </a:solidFill>
                <a:latin typeface="Consolas" panose="020B0609020204030204" pitchFamily="49" charset="0"/>
              </a:rPr>
              <a:t>'BBB'</a:t>
            </a:r>
            <a:r>
              <a:rPr lang="en-US" altLang="ko-KR" sz="1800" b="0" i="0" u="none" strike="noStrike" baseline="0">
                <a:solidFill>
                  <a:srgbClr val="0000FF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2B39BC7-8A89-4A1E-A1D2-129093762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429000"/>
            <a:ext cx="2543175" cy="52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4343490-67B3-410C-B2C3-A068BFB1A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4077072"/>
            <a:ext cx="4853298" cy="18960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43CFA18-EE0F-46C2-8F6D-2981D5B8B9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8184" y="4444305"/>
            <a:ext cx="1738562" cy="1161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96821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022483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Spring JDBC Template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필요 라이브러리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DataSource : application.properties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JdbcTemplate : </a:t>
            </a:r>
            <a:r>
              <a:rPr lang="ko-KR" altLang="en-US"/>
              <a:t>별도 설정 필요없음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JdbcTemplate</a:t>
            </a:r>
            <a:r>
              <a:rPr lang="ko-KR" altLang="en-US"/>
              <a:t>을 주입받은 후 사용 </a:t>
            </a:r>
            <a:r>
              <a:rPr lang="en-US" altLang="ko-KR"/>
              <a:t>(@Autowired)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직접 </a:t>
            </a:r>
            <a:r>
              <a:rPr lang="en-US" altLang="ko-KR"/>
              <a:t>SQL </a:t>
            </a:r>
            <a:r>
              <a:rPr lang="ko-KR" altLang="en-US"/>
              <a:t>명령어를 사용하여 데이터베이스 제어</a:t>
            </a:r>
            <a:endParaRPr lang="en-US" altLang="ko-K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7E2E39-0DD1-4243-B613-D0BABFB6C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1841" y="3212976"/>
            <a:ext cx="4980318" cy="280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D10F8F-2FD9-4267-B014-A080F98227BC}"/>
              </a:ext>
            </a:extLst>
          </p:cNvPr>
          <p:cNvSpPr txBox="1"/>
          <p:nvPr/>
        </p:nvSpPr>
        <p:spPr>
          <a:xfrm>
            <a:off x="1678996" y="6169520"/>
            <a:ext cx="57860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/>
              <a:t>https://gmlwjd9405.github.io/2018/05/15/setting-for-db-programming.html</a:t>
            </a:r>
          </a:p>
        </p:txBody>
      </p:sp>
    </p:spTree>
    <p:extLst>
      <p:ext uri="{BB962C8B-B14F-4D97-AF65-F5344CB8AC3E}">
        <p14:creationId xmlns:p14="http://schemas.microsoft.com/office/powerpoint/2010/main" val="2613276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2803588" cy="3916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Spring JDBC Template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DAO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Controller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3FA0A-251E-4D71-B7B6-57BC1F29C171}"/>
              </a:ext>
            </a:extLst>
          </p:cNvPr>
          <p:cNvSpPr txBox="1"/>
          <p:nvPr/>
        </p:nvSpPr>
        <p:spPr>
          <a:xfrm>
            <a:off x="755576" y="1319282"/>
            <a:ext cx="7704856" cy="20867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Repository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DemoDao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JdbcTemplate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jt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queryForList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"select * from demo"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F026F-FD8E-41C8-8432-7F0B54680AF9}"/>
              </a:ext>
            </a:extLst>
          </p:cNvPr>
          <p:cNvSpPr txBox="1"/>
          <p:nvPr/>
        </p:nvSpPr>
        <p:spPr>
          <a:xfrm>
            <a:off x="755574" y="980728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dao/DemoDao.java</a:t>
            </a:r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66C4-4949-451D-984C-5DFC5F686786}"/>
              </a:ext>
            </a:extLst>
          </p:cNvPr>
          <p:cNvSpPr txBox="1"/>
          <p:nvPr/>
        </p:nvSpPr>
        <p:spPr>
          <a:xfrm>
            <a:off x="755576" y="4361036"/>
            <a:ext cx="7704856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RestController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DBController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DemoDao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demoDao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ct val="90000"/>
              </a:lnSpc>
            </a:pPr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"/jdbc/demo"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jdbcDemo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demoDao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pPr>
              <a:lnSpc>
                <a:spcPct val="90000"/>
              </a:lnSpc>
            </a:pP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DF939-8F39-448C-85E3-B3B04873DAA8}"/>
              </a:ext>
            </a:extLst>
          </p:cNvPr>
          <p:cNvSpPr txBox="1"/>
          <p:nvPr/>
        </p:nvSpPr>
        <p:spPr>
          <a:xfrm>
            <a:off x="755574" y="4022482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controller/DBController.java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7840196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20660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Spring JDBC Template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http://localhost:8080/jdbc/demo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A816EA-5FD7-4AA1-8771-9E4A57A46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6" y="1031147"/>
            <a:ext cx="340042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6438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533105" cy="2419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MyBatis</a:t>
            </a:r>
          </a:p>
          <a:p>
            <a:pPr>
              <a:lnSpc>
                <a:spcPct val="150000"/>
              </a:lnSpc>
            </a:pPr>
            <a:r>
              <a:rPr lang="en-US" altLang="ko-KR" sz="1700"/>
              <a:t>    ● </a:t>
            </a:r>
            <a:r>
              <a:rPr lang="ko-KR" altLang="en-US" sz="1700"/>
              <a:t>자바에서 관계형 데이터베이스를 좀 더 쉽게 개발할 수 있도록 하는 프레임워크</a:t>
            </a:r>
            <a:endParaRPr lang="en-US" altLang="ko-KR" sz="1700"/>
          </a:p>
          <a:p>
            <a:pPr>
              <a:lnSpc>
                <a:spcPct val="150000"/>
              </a:lnSpc>
            </a:pPr>
            <a:r>
              <a:rPr lang="en-US" altLang="ko-KR" sz="1700"/>
              <a:t>    ● SQL </a:t>
            </a:r>
            <a:r>
              <a:rPr lang="ko-KR" altLang="en-US" sz="1700"/>
              <a:t>문장들을 별도의 파일로 구성 </a:t>
            </a:r>
            <a:r>
              <a:rPr lang="en-US" altLang="ko-KR" sz="1700"/>
              <a:t>(SQL </a:t>
            </a:r>
            <a:r>
              <a:rPr lang="ko-KR" altLang="en-US" sz="1700"/>
              <a:t>분리</a:t>
            </a:r>
            <a:r>
              <a:rPr lang="en-US" altLang="ko-KR" sz="170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700"/>
              <a:t>    ● </a:t>
            </a:r>
            <a:r>
              <a:rPr lang="ko-KR" altLang="en-US" sz="1700"/>
              <a:t>특징</a:t>
            </a:r>
          </a:p>
          <a:p>
            <a:pPr>
              <a:lnSpc>
                <a:spcPct val="150000"/>
              </a:lnSpc>
            </a:pPr>
            <a:r>
              <a:rPr lang="en-US" altLang="ko-KR" sz="1700"/>
              <a:t>        - </a:t>
            </a:r>
            <a:r>
              <a:rPr lang="ko-KR" altLang="en-US" sz="1700"/>
              <a:t>동적 </a:t>
            </a:r>
            <a:r>
              <a:rPr lang="en-US" altLang="ko-KR" sz="1700"/>
              <a:t>SQL </a:t>
            </a:r>
            <a:r>
              <a:rPr lang="ko-KR" altLang="en-US" sz="1700"/>
              <a:t>지원</a:t>
            </a:r>
          </a:p>
          <a:p>
            <a:pPr>
              <a:lnSpc>
                <a:spcPct val="150000"/>
              </a:lnSpc>
            </a:pPr>
            <a:r>
              <a:rPr lang="en-US" altLang="ko-KR" sz="1700"/>
              <a:t>        - </a:t>
            </a:r>
            <a:r>
              <a:rPr lang="ko-KR" altLang="en-US" sz="1700"/>
              <a:t>프로그램 코드와 </a:t>
            </a:r>
            <a:r>
              <a:rPr lang="en-US" altLang="ko-KR" sz="1700"/>
              <a:t>SQL</a:t>
            </a:r>
            <a:r>
              <a:rPr lang="ko-KR" altLang="en-US" sz="1700"/>
              <a:t>의 분리로 코드의 간결성 및 유지보수성 향상</a:t>
            </a:r>
            <a:endParaRPr lang="en-US" altLang="ko-KR" sz="1400" dirty="0">
              <a:solidFill>
                <a:schemeClr val="accent6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D5DE3E0-2358-48EE-AF26-9E2D9CB49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28" y="2821835"/>
            <a:ext cx="6696744" cy="300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1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91286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Spring Boot version</a:t>
            </a:r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Project Language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B74D6F6-FA0E-4571-B683-3C1C8DD61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11129"/>
            <a:ext cx="5652120" cy="1856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E57F594-3AEE-4E8F-95E2-E72D7B828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3494005"/>
            <a:ext cx="5652120" cy="13751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88576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003840" cy="46688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MyBatis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필요 라이브러리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DataSource : application.properties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MyBatis Framework : pom.xml, application.properties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사용법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Mapper </a:t>
            </a:r>
            <a:r>
              <a:rPr lang="ko-KR" altLang="en-US"/>
              <a:t>인터페이스를 주입받은 후 사용 </a:t>
            </a:r>
            <a:r>
              <a:rPr lang="en-US" altLang="ko-KR"/>
              <a:t>(@Autowired)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자바 클래스에 직접 </a:t>
            </a:r>
            <a:r>
              <a:rPr lang="en-US" altLang="ko-KR"/>
              <a:t>SQL </a:t>
            </a:r>
            <a:r>
              <a:rPr lang="ko-KR" altLang="en-US"/>
              <a:t>명령어를 작성하지 않고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별도의 </a:t>
            </a:r>
            <a:r>
              <a:rPr lang="en-US" altLang="ko-KR"/>
              <a:t>XML </a:t>
            </a:r>
            <a:r>
              <a:rPr lang="ko-KR" altLang="en-US"/>
              <a:t>파일에 작성한 후 </a:t>
            </a:r>
            <a:r>
              <a:rPr lang="en-US" altLang="ko-KR"/>
              <a:t>Mapper </a:t>
            </a:r>
            <a:r>
              <a:rPr lang="ko-KR" altLang="en-US"/>
              <a:t>인터페이스를 연결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accent6"/>
                </a:solidFill>
              </a:rPr>
              <a:t>             1. application.properties </a:t>
            </a:r>
            <a:r>
              <a:rPr lang="en-US" altLang="ko-KR" sz="1400">
                <a:solidFill>
                  <a:schemeClr val="accent6"/>
                </a:solidFill>
                <a:sym typeface="Wingdings" panose="05000000000000000000" pitchFamily="2" charset="2"/>
              </a:rPr>
              <a:t> XML </a:t>
            </a:r>
            <a:r>
              <a:rPr lang="ko-KR" altLang="en-US" sz="1400">
                <a:solidFill>
                  <a:schemeClr val="accent6"/>
                </a:solidFill>
                <a:sym typeface="Wingdings" panose="05000000000000000000" pitchFamily="2" charset="2"/>
              </a:rPr>
              <a:t>파일 위치 지정</a:t>
            </a:r>
            <a:endParaRPr lang="en-US" altLang="ko-KR" sz="140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accent6"/>
                </a:solidFill>
                <a:sym typeface="Wingdings" panose="05000000000000000000" pitchFamily="2" charset="2"/>
              </a:rPr>
              <a:t>             2. Configuration  Mapper </a:t>
            </a:r>
            <a:r>
              <a:rPr lang="ko-KR" altLang="en-US" sz="1400">
                <a:solidFill>
                  <a:schemeClr val="accent6"/>
                </a:solidFill>
                <a:sym typeface="Wingdings" panose="05000000000000000000" pitchFamily="2" charset="2"/>
              </a:rPr>
              <a:t>인터페이스 위치 지정</a:t>
            </a:r>
            <a:endParaRPr lang="en-US" altLang="ko-KR" sz="140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accent6"/>
                </a:solidFill>
                <a:sym typeface="Wingdings" panose="05000000000000000000" pitchFamily="2" charset="2"/>
              </a:rPr>
              <a:t>             3. Mapper </a:t>
            </a:r>
            <a:r>
              <a:rPr lang="ko-KR" altLang="en-US" sz="1400">
                <a:solidFill>
                  <a:schemeClr val="accent6"/>
                </a:solidFill>
                <a:sym typeface="Wingdings" panose="05000000000000000000" pitchFamily="2" charset="2"/>
              </a:rPr>
              <a:t>인터페이스 </a:t>
            </a:r>
            <a:r>
              <a:rPr lang="en-US" altLang="ko-KR" sz="1400">
                <a:solidFill>
                  <a:schemeClr val="accent6"/>
                </a:solidFill>
                <a:sym typeface="Wingdings" panose="05000000000000000000" pitchFamily="2" charset="2"/>
              </a:rPr>
              <a:t> </a:t>
            </a:r>
            <a:r>
              <a:rPr lang="ko-KR" altLang="en-US" sz="1400">
                <a:solidFill>
                  <a:schemeClr val="accent6"/>
                </a:solidFill>
                <a:sym typeface="Wingdings" panose="05000000000000000000" pitchFamily="2" charset="2"/>
              </a:rPr>
              <a:t>추상 메소드</a:t>
            </a:r>
            <a:endParaRPr lang="en-US" altLang="ko-KR" sz="1400">
              <a:solidFill>
                <a:schemeClr val="accent6"/>
              </a:solidFill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en-US" altLang="ko-KR" sz="1400">
                <a:solidFill>
                  <a:schemeClr val="accent6"/>
                </a:solidFill>
                <a:sym typeface="Wingdings" panose="05000000000000000000" pitchFamily="2" charset="2"/>
              </a:rPr>
              <a:t>             4. XML  Mapper </a:t>
            </a:r>
            <a:r>
              <a:rPr lang="ko-KR" altLang="en-US" sz="1400">
                <a:solidFill>
                  <a:schemeClr val="accent6"/>
                </a:solidFill>
                <a:sym typeface="Wingdings" panose="05000000000000000000" pitchFamily="2" charset="2"/>
              </a:rPr>
              <a:t>인터페이스의 메소드 명과 동일한 </a:t>
            </a:r>
            <a:r>
              <a:rPr lang="en-US" altLang="ko-KR" sz="1400">
                <a:solidFill>
                  <a:schemeClr val="accent6"/>
                </a:solidFill>
                <a:sym typeface="Wingdings" panose="05000000000000000000" pitchFamily="2" charset="2"/>
              </a:rPr>
              <a:t>id </a:t>
            </a:r>
            <a:r>
              <a:rPr lang="ko-KR" altLang="en-US" sz="1400">
                <a:solidFill>
                  <a:schemeClr val="accent6"/>
                </a:solidFill>
                <a:sym typeface="Wingdings" panose="05000000000000000000" pitchFamily="2" charset="2"/>
              </a:rPr>
              <a:t>지정</a:t>
            </a:r>
            <a:endParaRPr lang="en-US" altLang="ko-KR" sz="1400" dirty="0">
              <a:solidFill>
                <a:schemeClr val="accent6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1563C66-07A7-4961-91EC-0AD000D86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074" y="4581128"/>
            <a:ext cx="3325788" cy="202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697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083665" cy="4747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MyBatis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application.properties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Configuration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Mapper</a:t>
            </a:r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3FA0A-251E-4D71-B7B6-57BC1F29C171}"/>
              </a:ext>
            </a:extLst>
          </p:cNvPr>
          <p:cNvSpPr txBox="1"/>
          <p:nvPr/>
        </p:nvSpPr>
        <p:spPr>
          <a:xfrm>
            <a:off x="755576" y="1319282"/>
            <a:ext cx="7704856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# MyBatis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mybatis.mapper-locations=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classpath:mapper/**/*.xml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F026F-FD8E-41C8-8432-7F0B54680AF9}"/>
              </a:ext>
            </a:extLst>
          </p:cNvPr>
          <p:cNvSpPr txBox="1"/>
          <p:nvPr/>
        </p:nvSpPr>
        <p:spPr>
          <a:xfrm>
            <a:off x="755574" y="980728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resources/application.properties</a:t>
            </a:r>
            <a:endParaRPr lang="ko-KR" alt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6666C4-4949-451D-984C-5DFC5F686786}"/>
              </a:ext>
            </a:extLst>
          </p:cNvPr>
          <p:cNvSpPr txBox="1"/>
          <p:nvPr/>
        </p:nvSpPr>
        <p:spPr>
          <a:xfrm>
            <a:off x="755576" y="2858345"/>
            <a:ext cx="7704856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Configuration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MapperScan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basePackages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"com.example.basic.mapper"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MyBatisConfig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b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7DF939-8F39-448C-85E3-B3B04873DAA8}"/>
              </a:ext>
            </a:extLst>
          </p:cNvPr>
          <p:cNvSpPr txBox="1"/>
          <p:nvPr/>
        </p:nvSpPr>
        <p:spPr>
          <a:xfrm>
            <a:off x="755574" y="2519791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config/MyBatisConfig.java</a:t>
            </a:r>
            <a:endParaRPr lang="ko-KR" alt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5B6FBA-0D9C-4E90-A3B2-6C8B287EB952}"/>
              </a:ext>
            </a:extLst>
          </p:cNvPr>
          <p:cNvSpPr txBox="1"/>
          <p:nvPr/>
        </p:nvSpPr>
        <p:spPr>
          <a:xfrm>
            <a:off x="755576" y="5162967"/>
            <a:ext cx="7704856" cy="107721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Mapper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DemoMapper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818CAF-30E6-4C9D-A8D8-CFE7B1AED0B6}"/>
              </a:ext>
            </a:extLst>
          </p:cNvPr>
          <p:cNvSpPr txBox="1"/>
          <p:nvPr/>
        </p:nvSpPr>
        <p:spPr>
          <a:xfrm>
            <a:off x="755574" y="4824413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mapper/DemoMapper.java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451834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1854931" cy="39167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MyBatis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XML</a:t>
            </a:r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20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Controller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23FA0A-251E-4D71-B7B6-57BC1F29C171}"/>
              </a:ext>
            </a:extLst>
          </p:cNvPr>
          <p:cNvSpPr txBox="1"/>
          <p:nvPr/>
        </p:nvSpPr>
        <p:spPr>
          <a:xfrm>
            <a:off x="755576" y="1319282"/>
            <a:ext cx="7704856" cy="20621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&lt;?xml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version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"1.0"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encoding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"UTF-8"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?&gt;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&lt;!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DOCTYPE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mapper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PUBLIC "-//mybatis.org//DTD Mapper 3.0//EN"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"http://mybatis.org/dtd/mybatis-3-mapper.dtd"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&lt;mapper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namespace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"com.example.basic.mapper.DemoMapper"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&lt;select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"select"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resultType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"java.util.Map"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select * from demo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&lt;/select&gt;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&lt;/mapper&gt;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DF026F-FD8E-41C8-8432-7F0B54680AF9}"/>
              </a:ext>
            </a:extLst>
          </p:cNvPr>
          <p:cNvSpPr txBox="1"/>
          <p:nvPr/>
        </p:nvSpPr>
        <p:spPr>
          <a:xfrm>
            <a:off x="755574" y="980728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resources/mapper/demo.xml</a:t>
            </a:r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82B7AD-4BFD-490C-A294-43D06AB1B869}"/>
              </a:ext>
            </a:extLst>
          </p:cNvPr>
          <p:cNvSpPr txBox="1"/>
          <p:nvPr/>
        </p:nvSpPr>
        <p:spPr>
          <a:xfrm>
            <a:off x="755576" y="4361036"/>
            <a:ext cx="7704856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DemoMapper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demoMapper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6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GetMapping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"/mybatis/demo"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6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Map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6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&gt;&gt; 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mybatisDemo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6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6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demoMapper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6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6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C219BB-5406-4B5C-B46E-567F3C2280FE}"/>
              </a:ext>
            </a:extLst>
          </p:cNvPr>
          <p:cNvSpPr txBox="1"/>
          <p:nvPr/>
        </p:nvSpPr>
        <p:spPr>
          <a:xfrm>
            <a:off x="755574" y="4022482"/>
            <a:ext cx="381642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/>
              <a:t>controller/DBController.java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16458600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4572021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MyBatis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http://localhost:8080/mybatis/demo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7A626C-8829-491B-B7E2-F10525E10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6" y="1031147"/>
            <a:ext cx="3400425" cy="2819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840902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400056" cy="5024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Java Persistence API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ORM </a:t>
            </a:r>
            <a:r>
              <a:rPr lang="ko-KR" altLang="en-US"/>
              <a:t>프레임워크 </a:t>
            </a:r>
            <a:r>
              <a:rPr lang="en-US" altLang="ko-KR"/>
              <a:t>(Object Relational Mapping)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객체는 객체대로</a:t>
            </a:r>
            <a:r>
              <a:rPr lang="en-US" altLang="ko-KR"/>
              <a:t>, </a:t>
            </a:r>
            <a:r>
              <a:rPr lang="ko-KR" altLang="en-US"/>
              <a:t>관계형 데이터베이스는 관계형 데이터베이스대로 설계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특징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DAO</a:t>
            </a:r>
            <a:r>
              <a:rPr lang="ko-KR" altLang="en-US"/>
              <a:t>와 </a:t>
            </a:r>
            <a:r>
              <a:rPr lang="en-US" altLang="ko-KR"/>
              <a:t>Database Table</a:t>
            </a:r>
            <a:r>
              <a:rPr lang="ko-KR" altLang="en-US"/>
              <a:t>의 강한 의존성 문제 해결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Model(</a:t>
            </a:r>
            <a:r>
              <a:rPr lang="ko-KR" altLang="en-US"/>
              <a:t>자바 클래스</a:t>
            </a:r>
            <a:r>
              <a:rPr lang="en-US" altLang="ko-KR"/>
              <a:t>)</a:t>
            </a:r>
            <a:r>
              <a:rPr lang="ko-KR" altLang="en-US"/>
              <a:t>을 작성하면 자동으로 </a:t>
            </a:r>
            <a:r>
              <a:rPr lang="en-US" altLang="ko-KR"/>
              <a:t>Table </a:t>
            </a:r>
            <a:r>
              <a:rPr lang="ko-KR" altLang="en-US"/>
              <a:t>생성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SQL </a:t>
            </a:r>
            <a:r>
              <a:rPr lang="ko-KR" altLang="en-US"/>
              <a:t>문장을 이용하지 않고 메소드를 호출하면 자동으로 </a:t>
            </a:r>
            <a:r>
              <a:rPr lang="en-US" altLang="ko-KR"/>
              <a:t>SQL </a:t>
            </a:r>
            <a:r>
              <a:rPr lang="ko-KR" altLang="en-US"/>
              <a:t>문장 실행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● 장점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생산성 향상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유지보수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특정 벤더</a:t>
            </a:r>
            <a:r>
              <a:rPr lang="en-US" altLang="ko-KR"/>
              <a:t>(DB)</a:t>
            </a:r>
            <a:r>
              <a:rPr lang="ko-KR" altLang="en-US"/>
              <a:t>에 종속적이지 않음</a:t>
            </a:r>
            <a:endParaRPr lang="en-US" altLang="ko-KR" dirty="0">
              <a:solidFill>
                <a:schemeClr val="accent6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648AE19-2902-4EC1-A7A8-07F577B0A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4221088"/>
            <a:ext cx="4080712" cy="194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3682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771679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Dialect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각각의 데이터베이스가 제공하는 </a:t>
            </a:r>
            <a:r>
              <a:rPr lang="en-US" altLang="ko-KR"/>
              <a:t>SQL </a:t>
            </a:r>
            <a:r>
              <a:rPr lang="ko-KR" altLang="en-US"/>
              <a:t>문법과 함수는 조금씩 다름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ex) MySQL </a:t>
            </a:r>
            <a:r>
              <a:rPr lang="ko-KR" altLang="en-US"/>
              <a:t>→ </a:t>
            </a:r>
            <a:r>
              <a:rPr lang="en-US" altLang="ko-KR"/>
              <a:t>VARCHAR, INT, LIMIT, ...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     Oracle </a:t>
            </a:r>
            <a:r>
              <a:rPr lang="ko-KR" altLang="en-US"/>
              <a:t>→ </a:t>
            </a:r>
            <a:r>
              <a:rPr lang="en-US" altLang="ko-KR"/>
              <a:t>VARCHAR2, NUMBER, ROWNUM, ...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데이터베이스의 종류에 따라서 문법에 맞는 </a:t>
            </a:r>
            <a:r>
              <a:rPr lang="en-US" altLang="ko-KR"/>
              <a:t>SQL </a:t>
            </a:r>
            <a:r>
              <a:rPr lang="ko-KR" altLang="en-US"/>
              <a:t>실행</a:t>
            </a:r>
            <a:endParaRPr lang="en-US" altLang="ko-KR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2C3A7E-5AAA-DD40-F923-CA8072123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082455"/>
            <a:ext cx="4248472" cy="250678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ED180A-7641-468E-8560-182F7B2A51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794" y="3370487"/>
            <a:ext cx="3828678" cy="16332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B9734BF-BA82-456E-C001-289E1775CCB4}"/>
              </a:ext>
            </a:extLst>
          </p:cNvPr>
          <p:cNvSpPr/>
          <p:nvPr/>
        </p:nvSpPr>
        <p:spPr>
          <a:xfrm>
            <a:off x="5249848" y="3681398"/>
            <a:ext cx="3582180" cy="1010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2646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448514" cy="2947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Table </a:t>
            </a:r>
            <a:r>
              <a:rPr lang="ko-KR" altLang="en-US"/>
              <a:t>생성 옵션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create : </a:t>
            </a:r>
            <a:r>
              <a:rPr lang="ko-KR" altLang="en-US"/>
              <a:t>기존 테이블을 삭제 후 생성 </a:t>
            </a:r>
            <a:r>
              <a:rPr lang="en-US" altLang="ko-KR"/>
              <a:t>(DROP + CREATE)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create-drop : create</a:t>
            </a:r>
            <a:r>
              <a:rPr lang="ko-KR" altLang="en-US"/>
              <a:t> 기능 </a:t>
            </a:r>
            <a:r>
              <a:rPr lang="en-US" altLang="ko-KR"/>
              <a:t>+ DROP (DROP + CREATE + DROP)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en-US" altLang="ko-KR" b="1" u="sng"/>
              <a:t>update : </a:t>
            </a:r>
            <a:r>
              <a:rPr lang="ko-KR" altLang="en-US" b="1" u="sng"/>
              <a:t>변경된 내용만 </a:t>
            </a:r>
            <a:r>
              <a:rPr lang="en-US" altLang="ko-KR" b="1" u="sng"/>
              <a:t>Alter </a:t>
            </a:r>
            <a:r>
              <a:rPr lang="ko-KR" altLang="en-US" b="1" u="sng"/>
              <a:t>적용</a:t>
            </a:r>
            <a:endParaRPr lang="en-US" altLang="ko-KR" b="1" u="sng"/>
          </a:p>
          <a:p>
            <a:pPr>
              <a:lnSpc>
                <a:spcPct val="150000"/>
              </a:lnSpc>
            </a:pPr>
            <a:r>
              <a:rPr lang="en-US" altLang="ko-KR"/>
              <a:t>        - validate : </a:t>
            </a:r>
            <a:r>
              <a:rPr lang="ko-KR" altLang="en-US"/>
              <a:t>엔티티와 테이블이 정상 매핑되었는지만 확인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en-US" altLang="ko-KR" b="1" u="sng"/>
              <a:t>none : </a:t>
            </a:r>
            <a:r>
              <a:rPr lang="ko-KR" altLang="en-US" b="1" u="sng"/>
              <a:t>자동 생성 기능 사용하지 않음</a:t>
            </a:r>
            <a:endParaRPr lang="en-US" altLang="ko-KR" b="1" u="sng"/>
          </a:p>
        </p:txBody>
      </p:sp>
    </p:spTree>
    <p:extLst>
      <p:ext uri="{BB962C8B-B14F-4D97-AF65-F5344CB8AC3E}">
        <p14:creationId xmlns:p14="http://schemas.microsoft.com/office/powerpoint/2010/main" val="104418240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891904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Mapping Annotation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@Entity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      ㆍ</a:t>
            </a:r>
            <a:r>
              <a:rPr lang="en-US" altLang="ko-KR"/>
              <a:t>JPA</a:t>
            </a:r>
            <a:r>
              <a:rPr lang="ko-KR" altLang="en-US"/>
              <a:t>가 관리할 객체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</a:t>
            </a:r>
            <a:r>
              <a:rPr lang="ko-KR" altLang="en-US"/>
              <a:t> ㆍ</a:t>
            </a:r>
            <a:r>
              <a:rPr lang="en-US" altLang="ko-KR"/>
              <a:t>@Id </a:t>
            </a:r>
            <a:r>
              <a:rPr lang="ko-KR" altLang="en-US"/>
              <a:t>를 사용하여 데이터베이스 </a:t>
            </a:r>
            <a:r>
              <a:rPr lang="en-US" altLang="ko-KR"/>
              <a:t>PK</a:t>
            </a:r>
            <a:r>
              <a:rPr lang="ko-KR" altLang="en-US"/>
              <a:t>와 매핑할 필드를 반드시 지정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@Id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</a:t>
            </a:r>
            <a:r>
              <a:rPr lang="ko-KR" altLang="en-US"/>
              <a:t>  ㆍ개발자가 </a:t>
            </a:r>
            <a:r>
              <a:rPr lang="en-US" altLang="ko-KR"/>
              <a:t>Key</a:t>
            </a:r>
            <a:r>
              <a:rPr lang="ko-KR" altLang="en-US"/>
              <a:t>를 직접 생성</a:t>
            </a:r>
            <a:r>
              <a:rPr lang="en-US" altLang="ko-KR"/>
              <a:t> (@Id)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</a:t>
            </a:r>
            <a:r>
              <a:rPr lang="ko-KR" altLang="en-US"/>
              <a:t> ㆍ데이터베이스가 자동으로 생성 </a:t>
            </a:r>
            <a:r>
              <a:rPr lang="en-US" altLang="ko-KR"/>
              <a:t>(@Id + @GenaratedValue)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A5DA49E-FD30-56A6-F83B-1F40F0536D75}"/>
              </a:ext>
            </a:extLst>
          </p:cNvPr>
          <p:cNvGraphicFramePr>
            <a:graphicFrameLocks noGrp="1"/>
          </p:cNvGraphicFramePr>
          <p:nvPr/>
        </p:nvGraphicFramePr>
        <p:xfrm>
          <a:off x="755576" y="3501008"/>
          <a:ext cx="7632848" cy="20882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1953579598"/>
                    </a:ext>
                  </a:extLst>
                </a:gridCol>
                <a:gridCol w="5688632">
                  <a:extLst>
                    <a:ext uri="{9D8B030D-6E8A-4147-A177-3AD203B41FA5}">
                      <a16:colId xmlns:a16="http://schemas.microsoft.com/office/drawing/2014/main" val="924348499"/>
                    </a:ext>
                  </a:extLst>
                </a:gridCol>
              </a:tblGrid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옵션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7439132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IDENTITY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데이터베이스에 위임 </a:t>
                      </a:r>
                      <a:r>
                        <a:rPr lang="en-US" altLang="ko-KR" sz="1400"/>
                        <a:t>(auto_increment)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23389203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SEQUENCE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오라클 등의 시퀀스 객체 사용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8001485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TABLE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Key</a:t>
                      </a:r>
                      <a:r>
                        <a:rPr lang="ko-KR" altLang="en-US" sz="1400"/>
                        <a:t>를 관리하는 테이블 사용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5357259"/>
                  </a:ext>
                </a:extLst>
              </a:tr>
              <a:tr h="417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/>
                        <a:t>AUTO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위 전략 중 자동으로 선택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846896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7202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8549072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Mapping Annotation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@Table</a:t>
            </a:r>
          </a:p>
          <a:p>
            <a:pPr>
              <a:lnSpc>
                <a:spcPct val="150000"/>
              </a:lnSpc>
            </a:pPr>
            <a:r>
              <a:rPr lang="ko-KR" altLang="en-US"/>
              <a:t>          ㆍ</a:t>
            </a:r>
            <a:r>
              <a:rPr lang="en-US" altLang="ko-KR"/>
              <a:t>Entity</a:t>
            </a:r>
            <a:r>
              <a:rPr lang="ko-KR" altLang="en-US"/>
              <a:t>와 매핑할 테이블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</a:t>
            </a:r>
            <a:r>
              <a:rPr lang="ko-KR" altLang="en-US"/>
              <a:t> ㆍ생략 시 </a:t>
            </a:r>
            <a:r>
              <a:rPr lang="en-US" altLang="ko-KR"/>
              <a:t>Entity </a:t>
            </a:r>
            <a:r>
              <a:rPr lang="ko-KR" altLang="en-US"/>
              <a:t>이름을 테이블 이름으로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@Column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ㆍ컬럼과 관련된 속성 지정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name, nullable, length </a:t>
            </a:r>
            <a:r>
              <a:rPr lang="ko-KR" altLang="en-US"/>
              <a:t>속성을 주로 사용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ㆍ생략 시 기본 자료형은 </a:t>
            </a:r>
            <a:r>
              <a:rPr lang="en-US" altLang="ko-KR"/>
              <a:t>not null, </a:t>
            </a:r>
            <a:r>
              <a:rPr lang="ko-KR" altLang="en-US"/>
              <a:t>참조 자료형은 </a:t>
            </a:r>
            <a:r>
              <a:rPr lang="en-US" altLang="ko-KR"/>
              <a:t>nullable</a:t>
            </a:r>
            <a:r>
              <a:rPr lang="ko-KR" altLang="en-US"/>
              <a:t>로 지정되며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   </a:t>
            </a:r>
            <a:r>
              <a:rPr lang="ko-KR" altLang="en-US"/>
              <a:t>변수명과 동일한 컬럼을 생성</a:t>
            </a:r>
            <a:r>
              <a:rPr lang="en-US" altLang="ko-KR"/>
              <a:t> (CamelCase </a:t>
            </a:r>
            <a:r>
              <a:rPr lang="ko-KR" altLang="en-US"/>
              <a:t>적용 시 </a:t>
            </a:r>
            <a:r>
              <a:rPr lang="en-US" altLang="ko-KR"/>
              <a:t>UnderScore</a:t>
            </a:r>
            <a:r>
              <a:rPr lang="ko-KR" altLang="en-US"/>
              <a:t>로 변경</a:t>
            </a:r>
            <a:r>
              <a:rPr lang="en-US" altLang="ko-KR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4263487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330131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Mapping Annotation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@Enumerated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ㆍ열거형 데이터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EnumType.ORDINAL : </a:t>
            </a:r>
            <a:r>
              <a:rPr lang="ko-KR" altLang="en-US"/>
              <a:t>순서 </a:t>
            </a:r>
            <a:r>
              <a:rPr lang="en-US" altLang="ko-KR"/>
              <a:t>(0, 1, 2, ...)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EnumType.STRING : </a:t>
            </a:r>
            <a:r>
              <a:rPr lang="ko-KR" altLang="en-US"/>
              <a:t>이름 </a:t>
            </a:r>
            <a:r>
              <a:rPr lang="en-US" altLang="ko-KR"/>
              <a:t>(SUN, MON, ...)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@Temporal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ㆍ날짜 데이터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TemporalType.DATE :</a:t>
            </a:r>
            <a:r>
              <a:rPr lang="ko-KR" altLang="en-US"/>
              <a:t> </a:t>
            </a:r>
            <a:r>
              <a:rPr lang="en-US" altLang="ko-KR"/>
              <a:t>2012-03-25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TemporalType.TIME : 11:00:00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TemporalType.TIMESTAMP : 2012-03-25 11:00:00</a:t>
            </a:r>
          </a:p>
        </p:txBody>
      </p:sp>
    </p:spTree>
    <p:extLst>
      <p:ext uri="{BB962C8B-B14F-4D97-AF65-F5344CB8AC3E}">
        <p14:creationId xmlns:p14="http://schemas.microsoft.com/office/powerpoint/2010/main" val="112435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808706" cy="3362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■ Spring Boot </a:t>
            </a:r>
            <a:r>
              <a:rPr lang="ko-KR" altLang="en-US" dirty="0"/>
              <a:t>프로젝트 생성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● Group Id / Artifact Id (Package / Project Name)</a:t>
            </a:r>
            <a:br>
              <a:rPr lang="en-US" altLang="ko-KR" dirty="0"/>
            </a:b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en-US" altLang="ko-KR"/>
              <a:t>● Packaging </a:t>
            </a:r>
            <a:r>
              <a:rPr lang="en-US" altLang="ko-KR" dirty="0"/>
              <a:t>Type / Language version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AF6E57-3592-4111-A7C6-17E70DE8D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011129"/>
            <a:ext cx="5652120" cy="876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8D0E192-B8D5-4299-9EDA-88F91DD37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887472"/>
            <a:ext cx="5652120" cy="876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AC0175A-D32E-48A4-BEFB-FFF42FE1E4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608" y="3509128"/>
            <a:ext cx="5652120" cy="1170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CD8A646-87A1-49F6-8ED1-93D8CB8DF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08" y="4673540"/>
            <a:ext cx="5652120" cy="1399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91409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553123" cy="4193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JPA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● Mapping Annotation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@Lob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ㆍ대용량 데이터 </a:t>
            </a:r>
            <a:r>
              <a:rPr lang="en-US" altLang="ko-KR"/>
              <a:t>(Large Object)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CLOB : String, char[], java.sql.CLOB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</a:t>
            </a:r>
            <a:r>
              <a:rPr lang="en-US" altLang="ko-KR"/>
              <a:t>BLOB : byte[], java.sql.BLOB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@Transient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/>
              <a:t>ㆍ매핑되지 않는 데이터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ko-KR" altLang="en-US"/>
              <a:t>          ㆍ</a:t>
            </a:r>
            <a:r>
              <a:rPr lang="en-US" altLang="ko-KR"/>
              <a:t>DB</a:t>
            </a:r>
            <a:r>
              <a:rPr lang="ko-KR" altLang="en-US"/>
              <a:t>에 저장하거나 조회가 필요없는 데이터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   ex) </a:t>
            </a:r>
            <a:r>
              <a:rPr lang="ko-KR" altLang="en-US"/>
              <a:t>비밀번호 확인</a:t>
            </a:r>
            <a:r>
              <a:rPr lang="en-US" altLang="ko-KR"/>
              <a:t>, </a:t>
            </a:r>
            <a:r>
              <a:rPr lang="ko-KR" altLang="en-US"/>
              <a:t>가입 시 약관에 동의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96053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7108036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연관관계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</a:t>
            </a:r>
            <a:r>
              <a:rPr lang="ko-KR" altLang="en-US"/>
              <a:t>핵심 키워드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방향 </a:t>
            </a:r>
            <a:r>
              <a:rPr lang="en-US" altLang="ko-KR"/>
              <a:t>: </a:t>
            </a:r>
            <a:r>
              <a:rPr lang="ko-KR" altLang="en-US"/>
              <a:t>단방향</a:t>
            </a:r>
            <a:r>
              <a:rPr lang="en-US" altLang="ko-KR"/>
              <a:t>, </a:t>
            </a:r>
            <a:r>
              <a:rPr lang="ko-KR" altLang="en-US"/>
              <a:t>양방향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다중성 </a:t>
            </a:r>
            <a:r>
              <a:rPr lang="en-US" altLang="ko-KR"/>
              <a:t>: </a:t>
            </a:r>
            <a:r>
              <a:rPr lang="ko-KR" altLang="en-US"/>
              <a:t>다대일</a:t>
            </a:r>
            <a:r>
              <a:rPr lang="en-US" altLang="ko-KR"/>
              <a:t>(N:1), </a:t>
            </a:r>
            <a:r>
              <a:rPr lang="ko-KR" altLang="en-US"/>
              <a:t>일대다</a:t>
            </a:r>
            <a:r>
              <a:rPr lang="en-US" altLang="ko-KR"/>
              <a:t>(1:N), </a:t>
            </a:r>
            <a:r>
              <a:rPr lang="ko-KR" altLang="en-US"/>
              <a:t>일대일</a:t>
            </a:r>
            <a:r>
              <a:rPr lang="en-US" altLang="ko-KR"/>
              <a:t>(1:1), </a:t>
            </a:r>
            <a:r>
              <a:rPr lang="ko-KR" altLang="en-US"/>
              <a:t>다대다</a:t>
            </a:r>
            <a:r>
              <a:rPr lang="en-US" altLang="ko-KR"/>
              <a:t>(N:M)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연관관계의 주인 </a:t>
            </a:r>
            <a:r>
              <a:rPr lang="en-US" altLang="ko-KR"/>
              <a:t>(owner) : </a:t>
            </a:r>
            <a:r>
              <a:rPr lang="ko-KR" altLang="en-US"/>
              <a:t>양방향 일 때 주인을 지정</a:t>
            </a:r>
            <a:endParaRPr lang="en-US" altLang="ko-KR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415CF4A-8B3B-F997-7EDA-3086697FA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8" y="2708920"/>
            <a:ext cx="8276804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0471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145961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연관관계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@JoinColumn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외래키 지정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생략 시 기본 설정에 의해 컬럼명 생성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  </a:t>
            </a:r>
            <a:r>
              <a:rPr lang="ko-KR" altLang="en-US" b="1" u="sng"/>
              <a:t>필드명</a:t>
            </a:r>
            <a:r>
              <a:rPr lang="ko-KR" altLang="en-US"/>
              <a:t> </a:t>
            </a:r>
            <a:r>
              <a:rPr lang="en-US" altLang="ko-KR"/>
              <a:t>+ _ + </a:t>
            </a:r>
            <a:r>
              <a:rPr lang="ko-KR" altLang="en-US" b="1" u="sng"/>
              <a:t>참조하는 테이블의 컬럼명</a:t>
            </a:r>
            <a:endParaRPr lang="en-US" altLang="ko-KR" b="1" u="s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CAD01-6018-4DB2-04A7-EBFBB8F14D76}"/>
              </a:ext>
            </a:extLst>
          </p:cNvPr>
          <p:cNvSpPr txBox="1"/>
          <p:nvPr/>
        </p:nvSpPr>
        <p:spPr>
          <a:xfrm>
            <a:off x="3635896" y="2333198"/>
            <a:ext cx="3024336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ManyToOne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295CA-8A82-E89F-F2EC-B4A82C9DA5AA}"/>
              </a:ext>
            </a:extLst>
          </p:cNvPr>
          <p:cNvSpPr txBox="1"/>
          <p:nvPr/>
        </p:nvSpPr>
        <p:spPr>
          <a:xfrm>
            <a:off x="1115616" y="2333198"/>
            <a:ext cx="2448272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BFE8076-1655-9601-4069-D7883A9A0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468" y="2333198"/>
            <a:ext cx="1838325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72E38F4-A011-A41D-9B16-5FF400FEC8CF}"/>
              </a:ext>
            </a:extLst>
          </p:cNvPr>
          <p:cNvSpPr/>
          <p:nvPr/>
        </p:nvSpPr>
        <p:spPr>
          <a:xfrm>
            <a:off x="1779270" y="2810718"/>
            <a:ext cx="621030" cy="20902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3A8469-56A9-0F14-66C6-AB413017623B}"/>
              </a:ext>
            </a:extLst>
          </p:cNvPr>
          <p:cNvSpPr/>
          <p:nvPr/>
        </p:nvSpPr>
        <p:spPr>
          <a:xfrm>
            <a:off x="4396740" y="3665174"/>
            <a:ext cx="429260" cy="209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ABC7A3B-6150-EE8C-09A7-6CF97FF8A679}"/>
              </a:ext>
            </a:extLst>
          </p:cNvPr>
          <p:cNvCxnSpPr/>
          <p:nvPr/>
        </p:nvCxnSpPr>
        <p:spPr>
          <a:xfrm>
            <a:off x="7515184" y="3281126"/>
            <a:ext cx="360040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AD1BF747-C7C0-A578-47B2-FB2B846C850C}"/>
              </a:ext>
            </a:extLst>
          </p:cNvPr>
          <p:cNvCxnSpPr>
            <a:cxnSpLocks/>
          </p:cNvCxnSpPr>
          <p:nvPr/>
        </p:nvCxnSpPr>
        <p:spPr>
          <a:xfrm>
            <a:off x="7928944" y="3278607"/>
            <a:ext cx="504056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63F1ECC-633D-5B73-F573-B4617C045D8E}"/>
              </a:ext>
            </a:extLst>
          </p:cNvPr>
          <p:cNvSpPr txBox="1"/>
          <p:nvPr/>
        </p:nvSpPr>
        <p:spPr>
          <a:xfrm>
            <a:off x="3635896" y="4596082"/>
            <a:ext cx="302433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ManyToOne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JoinColumn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"team_id"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0095F7-E192-12CD-EB0D-844D28BF2416}"/>
              </a:ext>
            </a:extLst>
          </p:cNvPr>
          <p:cNvSpPr txBox="1"/>
          <p:nvPr/>
        </p:nvSpPr>
        <p:spPr>
          <a:xfrm>
            <a:off x="1115616" y="4596082"/>
            <a:ext cx="2448272" cy="11695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A6ACC96-8559-EF36-1B00-1D10D3E70DEE}"/>
              </a:ext>
            </a:extLst>
          </p:cNvPr>
          <p:cNvSpPr/>
          <p:nvPr/>
        </p:nvSpPr>
        <p:spPr>
          <a:xfrm>
            <a:off x="5679552" y="5928058"/>
            <a:ext cx="711088" cy="209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27DC5ED-B5A3-E7E0-84E9-9AF011148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469" y="4596082"/>
            <a:ext cx="1838325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C6C08CA-35AB-B810-3064-2E12E883D4BD}"/>
              </a:ext>
            </a:extLst>
          </p:cNvPr>
          <p:cNvCxnSpPr>
            <a:cxnSpLocks/>
          </p:cNvCxnSpPr>
          <p:nvPr/>
        </p:nvCxnSpPr>
        <p:spPr>
          <a:xfrm>
            <a:off x="7523184" y="5540200"/>
            <a:ext cx="568064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18323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321427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연관관계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@ManyToOne (</a:t>
            </a:r>
            <a:r>
              <a:rPr lang="ko-KR" altLang="en-US"/>
              <a:t>다대일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단방향</a:t>
            </a:r>
            <a:endParaRPr lang="en-US" altLang="ko-KR" b="1" u="s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CAD01-6018-4DB2-04A7-EBFBB8F14D76}"/>
              </a:ext>
            </a:extLst>
          </p:cNvPr>
          <p:cNvSpPr txBox="1"/>
          <p:nvPr/>
        </p:nvSpPr>
        <p:spPr>
          <a:xfrm>
            <a:off x="1115616" y="1412776"/>
            <a:ext cx="3601744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ManyToOne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JoinColumn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"team_id"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295CA-8A82-E89F-F2EC-B4A82C9DA5AA}"/>
              </a:ext>
            </a:extLst>
          </p:cNvPr>
          <p:cNvSpPr txBox="1"/>
          <p:nvPr/>
        </p:nvSpPr>
        <p:spPr>
          <a:xfrm>
            <a:off x="5004047" y="1412776"/>
            <a:ext cx="3601745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3A8469-56A9-0F14-66C6-AB413017623B}"/>
              </a:ext>
            </a:extLst>
          </p:cNvPr>
          <p:cNvSpPr/>
          <p:nvPr/>
        </p:nvSpPr>
        <p:spPr>
          <a:xfrm>
            <a:off x="1370076" y="2546616"/>
            <a:ext cx="1042924" cy="20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CF09B8D-70FB-CA47-323F-C0D19711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18" y="3768849"/>
            <a:ext cx="3486150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7D34A76-4046-D1AE-CBCE-FF423BFA1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792" y="3645024"/>
            <a:ext cx="3667125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E06247-51CA-FF9C-ADF8-8DD774A23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95" y="4885335"/>
            <a:ext cx="7490176" cy="1063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5488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98630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연관관계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@ManyToOne (</a:t>
            </a:r>
            <a:r>
              <a:rPr lang="ko-KR" altLang="en-US"/>
              <a:t>다대일</a:t>
            </a:r>
            <a:r>
              <a:rPr lang="en-US" altLang="ko-KR"/>
              <a:t>) </a:t>
            </a:r>
            <a:r>
              <a:rPr lang="ko-KR" altLang="en-US"/>
              <a:t>↔</a:t>
            </a:r>
            <a:r>
              <a:rPr lang="en-US" altLang="ko-KR"/>
              <a:t> @OneToMany (</a:t>
            </a:r>
            <a:r>
              <a:rPr lang="ko-KR" altLang="en-US"/>
              <a:t>일대다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양방향</a:t>
            </a:r>
            <a:endParaRPr lang="en-US" altLang="ko-KR" b="1" u="s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CAD01-6018-4DB2-04A7-EBFBB8F14D76}"/>
              </a:ext>
            </a:extLst>
          </p:cNvPr>
          <p:cNvSpPr txBox="1"/>
          <p:nvPr/>
        </p:nvSpPr>
        <p:spPr>
          <a:xfrm>
            <a:off x="1115616" y="1412776"/>
            <a:ext cx="3601744" cy="1892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3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playerId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playerName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ManyToOne</a:t>
            </a: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@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JoinColumn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"team_id"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5295CA-8A82-E89F-F2EC-B4A82C9DA5AA}"/>
              </a:ext>
            </a:extLst>
          </p:cNvPr>
          <p:cNvSpPr txBox="1"/>
          <p:nvPr/>
        </p:nvSpPr>
        <p:spPr>
          <a:xfrm>
            <a:off x="5004047" y="1412776"/>
            <a:ext cx="3601745" cy="18928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3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3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teamId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teamName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3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OneToMany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3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mappedBy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300" b="0" spc="-8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3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300" b="0" spc="-8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3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300" b="0" spc="-8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players</a:t>
            </a:r>
            <a:r>
              <a:rPr lang="en-US" altLang="ko-KR" sz="13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300" b="0" spc="-8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3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300" b="0" spc="-8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300" b="0" spc="-8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3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F3A8469-56A9-0F14-66C6-AB413017623B}"/>
              </a:ext>
            </a:extLst>
          </p:cNvPr>
          <p:cNvSpPr/>
          <p:nvPr/>
        </p:nvSpPr>
        <p:spPr>
          <a:xfrm>
            <a:off x="1351788" y="2459648"/>
            <a:ext cx="979932" cy="20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4CF09B8D-70FB-CA47-323F-C0D19711C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0818" y="3624833"/>
            <a:ext cx="3486150" cy="723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7D34A76-4046-D1AE-CBCE-FF423BFA1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792" y="3501008"/>
            <a:ext cx="3667125" cy="971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DE06247-51CA-FF9C-ADF8-8DD774A23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895" y="4741319"/>
            <a:ext cx="7490176" cy="1063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E5A4207-856C-193C-5BEC-C7D906522CF6}"/>
              </a:ext>
            </a:extLst>
          </p:cNvPr>
          <p:cNvSpPr/>
          <p:nvPr/>
        </p:nvSpPr>
        <p:spPr>
          <a:xfrm>
            <a:off x="5238360" y="2657384"/>
            <a:ext cx="2666120" cy="20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8514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8740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연관관계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@ManyToOne (</a:t>
            </a:r>
            <a:r>
              <a:rPr lang="ko-KR" altLang="en-US"/>
              <a:t>다대일</a:t>
            </a:r>
            <a:r>
              <a:rPr lang="en-US" altLang="ko-KR"/>
              <a:t>) </a:t>
            </a:r>
            <a:r>
              <a:rPr lang="ko-KR" altLang="en-US"/>
              <a:t>↔</a:t>
            </a:r>
            <a:r>
              <a:rPr lang="en-US" altLang="ko-KR"/>
              <a:t> @OneToMany (</a:t>
            </a:r>
            <a:r>
              <a:rPr lang="ko-KR" altLang="en-US"/>
              <a:t>일대다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조회 기능 테스트</a:t>
            </a:r>
            <a:endParaRPr lang="en-US" altLang="ko-KR" b="1" u="sn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4006E0-0D8B-7D10-51DC-817F649C72FC}"/>
              </a:ext>
            </a:extLst>
          </p:cNvPr>
          <p:cNvSpPr txBox="1"/>
          <p:nvPr/>
        </p:nvSpPr>
        <p:spPr>
          <a:xfrm>
            <a:off x="755576" y="1712583"/>
            <a:ext cx="770485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FF00FF"/>
                </a:solidFill>
                <a:latin typeface="Courier New" panose="02070309020205020404" pitchFamily="49" charset="0"/>
              </a:rPr>
              <a:t>team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team_name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VALUES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'A</a:t>
            </a:r>
            <a:r>
              <a:rPr lang="ko-KR" altLang="en-US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팀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FF00FF"/>
                </a:solidFill>
                <a:latin typeface="Courier New" panose="02070309020205020404" pitchFamily="49" charset="0"/>
              </a:rPr>
              <a:t>team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team_name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VALUES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'B</a:t>
            </a:r>
            <a:r>
              <a:rPr lang="ko-KR" altLang="en-US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팀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FF00FF"/>
                </a:solidFill>
                <a:latin typeface="Courier New" panose="02070309020205020404" pitchFamily="49" charset="0"/>
              </a:rPr>
              <a:t>team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team_name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VALUES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'C</a:t>
            </a:r>
            <a:r>
              <a:rPr lang="ko-KR" altLang="en-US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팀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endParaRPr lang="ko-KR" altLang="en-US" sz="1400" b="0" i="0" u="none" strike="noStrike" spc="-5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FF00FF"/>
                </a:solidFill>
                <a:latin typeface="Courier New" panose="02070309020205020404" pitchFamily="49" charset="0"/>
              </a:rPr>
              <a:t>player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player_name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VALUES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회원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1'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ko-KR" altLang="en-US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FF00FF"/>
                </a:solidFill>
                <a:latin typeface="Courier New" panose="02070309020205020404" pitchFamily="49" charset="0"/>
              </a:rPr>
              <a:t>player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player_name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VALUES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회원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2'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ko-KR" altLang="en-US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1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FF00FF"/>
                </a:solidFill>
                <a:latin typeface="Courier New" panose="02070309020205020404" pitchFamily="49" charset="0"/>
              </a:rPr>
              <a:t>player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player_name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VALUES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회원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3'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ko-KR" altLang="en-US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FF00FF"/>
                </a:solidFill>
                <a:latin typeface="Courier New" panose="02070309020205020404" pitchFamily="49" charset="0"/>
              </a:rPr>
              <a:t>player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player_name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VALUES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4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회원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4'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ko-KR" altLang="en-US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2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  <a:p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INSERT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INTO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FF00FF"/>
                </a:solidFill>
                <a:latin typeface="Courier New" panose="02070309020205020404" pitchFamily="49" charset="0"/>
              </a:rPr>
              <a:t>player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player_name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8000"/>
                </a:solidFill>
                <a:latin typeface="Courier New" panose="02070309020205020404" pitchFamily="49" charset="0"/>
              </a:rPr>
              <a:t>team_id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1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VALUES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(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5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en-US" altLang="ko-KR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'</a:t>
            </a:r>
            <a:r>
              <a:rPr lang="ko-KR" altLang="en-US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회원</a:t>
            </a:r>
            <a:r>
              <a:rPr lang="en-US" altLang="ko-KR" sz="1400" b="0" i="0" u="none" strike="noStrike" spc="-50">
                <a:solidFill>
                  <a:srgbClr val="008000"/>
                </a:solidFill>
                <a:latin typeface="Courier New" panose="02070309020205020404" pitchFamily="49" charset="0"/>
              </a:rPr>
              <a:t>5'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,</a:t>
            </a:r>
            <a:r>
              <a:rPr lang="ko-KR" altLang="en-US" sz="1400" b="0" i="0" u="none" strike="noStrike" spc="-5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ko-KR" sz="1400" b="0" i="0" u="none" strike="noStrike" spc="-50">
                <a:solidFill>
                  <a:srgbClr val="800080"/>
                </a:solidFill>
                <a:latin typeface="Courier New" panose="02070309020205020404" pitchFamily="49" charset="0"/>
              </a:rPr>
              <a:t>3</a:t>
            </a:r>
            <a:r>
              <a:rPr lang="en-US" altLang="ko-KR" sz="1400" b="0" i="0" u="none" strike="noStrike" spc="-50">
                <a:solidFill>
                  <a:srgbClr val="0000FF"/>
                </a:solidFill>
                <a:latin typeface="Courier New" panose="02070309020205020404" pitchFamily="49" charset="0"/>
              </a:rPr>
              <a:t>);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183C5E-CE85-B6C3-A8DF-B7AC87D5B828}"/>
              </a:ext>
            </a:extLst>
          </p:cNvPr>
          <p:cNvSpPr txBox="1"/>
          <p:nvPr/>
        </p:nvSpPr>
        <p:spPr>
          <a:xfrm>
            <a:off x="755576" y="1404806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SQL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2422545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8740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연관관계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@ManyToOne (</a:t>
            </a:r>
            <a:r>
              <a:rPr lang="ko-KR" altLang="en-US"/>
              <a:t>다대일</a:t>
            </a:r>
            <a:r>
              <a:rPr lang="en-US" altLang="ko-KR"/>
              <a:t>) </a:t>
            </a:r>
            <a:r>
              <a:rPr lang="ko-KR" altLang="en-US"/>
              <a:t>↔</a:t>
            </a:r>
            <a:r>
              <a:rPr lang="en-US" altLang="ko-KR"/>
              <a:t> @OneToMany (</a:t>
            </a:r>
            <a:r>
              <a:rPr lang="ko-KR" altLang="en-US"/>
              <a:t>일대다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조회 기능 테스트</a:t>
            </a:r>
            <a:endParaRPr lang="en-US" altLang="ko-KR" b="1" u="sn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2F93C-6539-4575-B2E6-90D71D15743E}"/>
              </a:ext>
            </a:extLst>
          </p:cNvPr>
          <p:cNvSpPr txBox="1"/>
          <p:nvPr/>
        </p:nvSpPr>
        <p:spPr>
          <a:xfrm>
            <a:off x="756712" y="1412776"/>
            <a:ext cx="15971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model/Player.java</a:t>
            </a:r>
            <a:endParaRPr lang="ko-KR" altLang="en-US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432AFE-F581-BE9D-B532-15CFC4828918}"/>
              </a:ext>
            </a:extLst>
          </p:cNvPr>
          <p:cNvSpPr txBox="1"/>
          <p:nvPr/>
        </p:nvSpPr>
        <p:spPr>
          <a:xfrm>
            <a:off x="4860032" y="1412776"/>
            <a:ext cx="15493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model/Team.java</a:t>
            </a:r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CC885F-D276-AE93-D85E-3755CABC79A5}"/>
              </a:ext>
            </a:extLst>
          </p:cNvPr>
          <p:cNvSpPr txBox="1"/>
          <p:nvPr/>
        </p:nvSpPr>
        <p:spPr>
          <a:xfrm>
            <a:off x="755576" y="1712583"/>
            <a:ext cx="3744416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Entity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playerId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playerName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ManyToOne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JoinColumn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"team_id"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ManyToMany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Playground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playground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3389F8-015A-0D47-4AF9-83D7444430F9}"/>
              </a:ext>
            </a:extLst>
          </p:cNvPr>
          <p:cNvSpPr txBox="1"/>
          <p:nvPr/>
        </p:nvSpPr>
        <p:spPr>
          <a:xfrm>
            <a:off x="4860032" y="1712583"/>
            <a:ext cx="3744417" cy="21236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Data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Entity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Id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teamId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teamName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OneToMany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mappedBy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2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2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ArrayList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&lt;&gt;();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3B0E7-294E-944C-E80C-C35C6FCE57FB}"/>
              </a:ext>
            </a:extLst>
          </p:cNvPr>
          <p:cNvSpPr txBox="1"/>
          <p:nvPr/>
        </p:nvSpPr>
        <p:spPr>
          <a:xfrm>
            <a:off x="755576" y="5149641"/>
            <a:ext cx="3744416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Repository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PlayerRepository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JpaRepository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435BA1-99D2-85F5-11AE-7A9DCD708054}"/>
              </a:ext>
            </a:extLst>
          </p:cNvPr>
          <p:cNvSpPr txBox="1"/>
          <p:nvPr/>
        </p:nvSpPr>
        <p:spPr>
          <a:xfrm>
            <a:off x="4860031" y="5149641"/>
            <a:ext cx="3744417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Repository</a:t>
            </a:r>
            <a:endParaRPr lang="en-US" altLang="ko-KR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interface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TeamRepository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JpaRepository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2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{</a:t>
            </a:r>
          </a:p>
          <a:p>
            <a:b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AFA789-B7D7-0EDA-0A5D-F0017915FAE2}"/>
              </a:ext>
            </a:extLst>
          </p:cNvPr>
          <p:cNvSpPr txBox="1"/>
          <p:nvPr/>
        </p:nvSpPr>
        <p:spPr>
          <a:xfrm>
            <a:off x="756712" y="4837640"/>
            <a:ext cx="2777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repository/PlayerRepository.java</a:t>
            </a:r>
            <a:endParaRPr lang="ko-KR" alt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481AED-1800-0404-7C10-587817E5AB99}"/>
              </a:ext>
            </a:extLst>
          </p:cNvPr>
          <p:cNvSpPr txBox="1"/>
          <p:nvPr/>
        </p:nvSpPr>
        <p:spPr>
          <a:xfrm>
            <a:off x="4860032" y="4837640"/>
            <a:ext cx="271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repository/TeamRepository.java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5405317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8740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연관관계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@ManyToOne (</a:t>
            </a:r>
            <a:r>
              <a:rPr lang="ko-KR" altLang="en-US"/>
              <a:t>다대일</a:t>
            </a:r>
            <a:r>
              <a:rPr lang="en-US" altLang="ko-KR"/>
              <a:t>) </a:t>
            </a:r>
            <a:r>
              <a:rPr lang="ko-KR" altLang="en-US"/>
              <a:t>↔</a:t>
            </a:r>
            <a:r>
              <a:rPr lang="en-US" altLang="ko-KR"/>
              <a:t> @OneToMany (</a:t>
            </a:r>
            <a:r>
              <a:rPr lang="ko-KR" altLang="en-US"/>
              <a:t>일대다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조회 기능 테스트</a:t>
            </a:r>
            <a:endParaRPr lang="en-US" altLang="ko-KR" b="1" u="s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C1804-5768-4AF1-0829-EDE4D7F1783C}"/>
              </a:ext>
            </a:extLst>
          </p:cNvPr>
          <p:cNvSpPr txBox="1"/>
          <p:nvPr/>
        </p:nvSpPr>
        <p:spPr>
          <a:xfrm>
            <a:off x="755576" y="1712583"/>
            <a:ext cx="7704856" cy="375487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SpringBootTest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JpaTests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PlayerRepository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playerRepository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Test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Transactional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playerToTeam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playerRepository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findAll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 : %s</a:t>
            </a:r>
            <a:r>
              <a:rPr lang="en-US" altLang="ko-KR" sz="1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getPlayerName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player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getTeamName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74509-1294-2415-57E4-01D0251D8BCD}"/>
              </a:ext>
            </a:extLst>
          </p:cNvPr>
          <p:cNvSpPr txBox="1"/>
          <p:nvPr/>
        </p:nvSpPr>
        <p:spPr>
          <a:xfrm>
            <a:off x="755576" y="1404806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test/java/com/example/basic/JpaTests.java</a:t>
            </a:r>
            <a:endParaRPr lang="ko-KR" altLang="en-US" sz="140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E7EC52A-AB81-3944-390B-3454C58B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4941168"/>
            <a:ext cx="1285875" cy="1409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DA4CB5-0C36-ADE4-BE01-B5C3A4097219}"/>
              </a:ext>
            </a:extLst>
          </p:cNvPr>
          <p:cNvSpPr/>
          <p:nvPr/>
        </p:nvSpPr>
        <p:spPr>
          <a:xfrm>
            <a:off x="1503088" y="3271560"/>
            <a:ext cx="1422992" cy="20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959F28-4366-3A9F-94F6-027D5E7A5652}"/>
              </a:ext>
            </a:extLst>
          </p:cNvPr>
          <p:cNvSpPr txBox="1"/>
          <p:nvPr/>
        </p:nvSpPr>
        <p:spPr>
          <a:xfrm>
            <a:off x="6496818" y="1401920"/>
            <a:ext cx="1963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Player(N) </a:t>
            </a:r>
            <a:r>
              <a:rPr lang="ko-KR" altLang="en-US" sz="1400" b="1">
                <a:solidFill>
                  <a:schemeClr val="accent6"/>
                </a:solidFill>
              </a:rPr>
              <a:t>→ </a:t>
            </a:r>
            <a:r>
              <a:rPr lang="en-US" altLang="ko-KR" sz="1400" b="1">
                <a:solidFill>
                  <a:schemeClr val="accent6"/>
                </a:solidFill>
              </a:rPr>
              <a:t>Team(1)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3221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5987408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연관관계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@ManyToOne (</a:t>
            </a:r>
            <a:r>
              <a:rPr lang="ko-KR" altLang="en-US"/>
              <a:t>다대일</a:t>
            </a:r>
            <a:r>
              <a:rPr lang="en-US" altLang="ko-KR"/>
              <a:t>) </a:t>
            </a:r>
            <a:r>
              <a:rPr lang="ko-KR" altLang="en-US"/>
              <a:t>↔</a:t>
            </a:r>
            <a:r>
              <a:rPr lang="en-US" altLang="ko-KR"/>
              <a:t> @OneToMany (</a:t>
            </a:r>
            <a:r>
              <a:rPr lang="ko-KR" altLang="en-US"/>
              <a:t>일대다</a:t>
            </a:r>
            <a:r>
              <a:rPr lang="en-US" altLang="ko-KR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</a:t>
            </a:r>
            <a:r>
              <a:rPr lang="ko-KR" altLang="en-US"/>
              <a:t>조회 기능 테스트</a:t>
            </a:r>
            <a:endParaRPr lang="en-US" altLang="ko-KR" b="1" u="sn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EC1804-5768-4AF1-0829-EDE4D7F1783C}"/>
              </a:ext>
            </a:extLst>
          </p:cNvPr>
          <p:cNvSpPr txBox="1"/>
          <p:nvPr/>
        </p:nvSpPr>
        <p:spPr>
          <a:xfrm>
            <a:off x="755576" y="1712583"/>
            <a:ext cx="7704856" cy="310854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Autowired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TeamRepository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teamRepository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Test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Transactional</a:t>
            </a:r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teamToPlayer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&gt;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teamRepository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findAll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0070C1"/>
                </a:solidFill>
                <a:effectLst/>
                <a:latin typeface="Consolas" panose="020B0609020204030204" pitchFamily="49" charset="0"/>
              </a:rPr>
              <a:t>out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printf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"%s : %s</a:t>
            </a:r>
            <a:r>
              <a:rPr lang="en-US" altLang="ko-KR" sz="1400" b="0">
                <a:solidFill>
                  <a:srgbClr val="EE0000"/>
                </a:solidFill>
                <a:effectLst/>
                <a:latin typeface="Consolas" panose="020B0609020204030204" pitchFamily="49" charset="0"/>
              </a:rPr>
              <a:t>\n</a:t>
            </a:r>
            <a:r>
              <a:rPr lang="en-US" altLang="ko-KR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getTeamName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(), </a:t>
            </a:r>
            <a:r>
              <a:rPr lang="en-US" altLang="ko-KR" sz="1400" b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team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getPlayers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</a:t>
            </a:r>
            <a:r>
              <a:rPr lang="en-US" altLang="ko-KR" sz="1400" b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374509-1294-2415-57E4-01D0251D8BCD}"/>
              </a:ext>
            </a:extLst>
          </p:cNvPr>
          <p:cNvSpPr txBox="1"/>
          <p:nvPr/>
        </p:nvSpPr>
        <p:spPr>
          <a:xfrm>
            <a:off x="755576" y="1404806"/>
            <a:ext cx="3597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test/java/com/example/basic/JpaTests.java</a:t>
            </a:r>
            <a:endParaRPr lang="ko-KR" altLang="en-US" sz="140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BE2E07-B3BE-2028-1699-3BA9E52A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264" y="4437112"/>
            <a:ext cx="1285875" cy="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25C6219-C19B-A6A5-E925-36F510BCC494}"/>
              </a:ext>
            </a:extLst>
          </p:cNvPr>
          <p:cNvSpPr/>
          <p:nvPr/>
        </p:nvSpPr>
        <p:spPr>
          <a:xfrm>
            <a:off x="1312232" y="2843792"/>
            <a:ext cx="1422992" cy="2046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35C9F2-2685-C251-0F24-54E5A3FFA8CC}"/>
              </a:ext>
            </a:extLst>
          </p:cNvPr>
          <p:cNvSpPr txBox="1"/>
          <p:nvPr/>
        </p:nvSpPr>
        <p:spPr>
          <a:xfrm>
            <a:off x="6496818" y="1395662"/>
            <a:ext cx="19636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>
                <a:solidFill>
                  <a:schemeClr val="accent6"/>
                </a:solidFill>
              </a:rPr>
              <a:t>Player(N) </a:t>
            </a:r>
            <a:r>
              <a:rPr lang="ko-KR" altLang="en-US" sz="1400" b="1">
                <a:solidFill>
                  <a:schemeClr val="accent6"/>
                </a:solidFill>
              </a:rPr>
              <a:t>← </a:t>
            </a:r>
            <a:r>
              <a:rPr lang="en-US" altLang="ko-KR" sz="1400" b="1">
                <a:solidFill>
                  <a:schemeClr val="accent6"/>
                </a:solidFill>
              </a:rPr>
              <a:t>Team(1)</a:t>
            </a:r>
            <a:endParaRPr lang="ko-KR" altLang="en-US" sz="1400" b="1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3224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387864" y="116632"/>
            <a:ext cx="6747360" cy="46092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/>
              <a:t>■ </a:t>
            </a:r>
            <a:r>
              <a:rPr lang="ko-KR" altLang="en-US"/>
              <a:t>연습문제</a:t>
            </a: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● "</a:t>
            </a:r>
            <a:r>
              <a:rPr lang="ko-KR" altLang="en-US"/>
              <a:t>전공</a:t>
            </a:r>
            <a:r>
              <a:rPr lang="en-US" altLang="ko-KR"/>
              <a:t>" </a:t>
            </a:r>
            <a:r>
              <a:rPr lang="ko-KR" altLang="en-US"/>
              <a:t>데이터를 저장할 수 있는 </a:t>
            </a:r>
            <a:r>
              <a:rPr lang="en-US" altLang="ko-KR"/>
              <a:t>"major" </a:t>
            </a:r>
            <a:r>
              <a:rPr lang="ko-KR" altLang="en-US"/>
              <a:t>테이블 생성하기</a:t>
            </a: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endParaRPr lang="en-US" altLang="ko-KR"/>
          </a:p>
          <a:p>
            <a:pPr>
              <a:lnSpc>
                <a:spcPct val="150000"/>
              </a:lnSpc>
            </a:pPr>
            <a:r>
              <a:rPr lang="en-US" altLang="ko-KR"/>
              <a:t>        - String </a:t>
            </a:r>
            <a:r>
              <a:rPr lang="ko-KR" altLang="en-US"/>
              <a:t>→ </a:t>
            </a:r>
            <a:r>
              <a:rPr lang="en-US" altLang="ko-KR"/>
              <a:t>VARCHAR(255)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java.util.Date </a:t>
            </a:r>
            <a:r>
              <a:rPr lang="ko-KR" altLang="en-US"/>
              <a:t>→ </a:t>
            </a:r>
            <a:r>
              <a:rPr lang="en-US" altLang="ko-KR"/>
              <a:t>DATETIME</a:t>
            </a:r>
          </a:p>
          <a:p>
            <a:pPr>
              <a:lnSpc>
                <a:spcPct val="150000"/>
              </a:lnSpc>
            </a:pPr>
            <a:r>
              <a:rPr lang="en-US" altLang="ko-KR"/>
              <a:t>        - CamelCase </a:t>
            </a:r>
            <a:r>
              <a:rPr lang="ko-KR" altLang="en-US"/>
              <a:t>→ </a:t>
            </a:r>
            <a:r>
              <a:rPr lang="en-US" altLang="ko-KR"/>
              <a:t>snake_case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315F43-197F-E885-CAE0-0D40ADE03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0378" y="1124744"/>
            <a:ext cx="5876925" cy="1962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887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15054</TotalTime>
  <Words>13237</Words>
  <Application>Microsoft Office PowerPoint</Application>
  <PresentationFormat>화면 슬라이드 쇼(4:3)</PresentationFormat>
  <Paragraphs>2519</Paragraphs>
  <Slides>165</Slides>
  <Notes>157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165</vt:i4>
      </vt:variant>
    </vt:vector>
  </HeadingPairs>
  <TitlesOfParts>
    <vt:vector size="172" baseType="lpstr">
      <vt:lpstr>굴림</vt:lpstr>
      <vt:lpstr>돋움</vt:lpstr>
      <vt:lpstr>맑은 고딕</vt:lpstr>
      <vt:lpstr>Arial</vt:lpstr>
      <vt:lpstr>Consolas</vt:lpstr>
      <vt:lpstr>Courier New</vt:lpstr>
      <vt:lpstr>Office 테마</vt:lpstr>
      <vt:lpstr>순서</vt:lpstr>
      <vt:lpstr>개발환경 준비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Spring IoC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Spring MVC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Database 활용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View Template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AOP / Filter / Interceptor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File Upload / Download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GGoReb</dc:creator>
  <cp:lastModifiedBy>kangwook lee</cp:lastModifiedBy>
  <cp:revision>1064</cp:revision>
  <dcterms:created xsi:type="dcterms:W3CDTF">2013-06-27T12:00:59Z</dcterms:created>
  <dcterms:modified xsi:type="dcterms:W3CDTF">2023-11-12T07:14:22Z</dcterms:modified>
</cp:coreProperties>
</file>